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handoutMasterIdLst>
    <p:handoutMasterId r:id="rId8"/>
  </p:handoutMasterIdLst>
  <p:sldIdLst>
    <p:sldId id="848" r:id="rId2"/>
    <p:sldId id="851" r:id="rId3"/>
    <p:sldId id="850" r:id="rId4"/>
    <p:sldId id="847" r:id="rId5"/>
    <p:sldId id="852" r:id="rId6"/>
  </p:sldIdLst>
  <p:sldSz cx="7772400" cy="100584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73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78" d="100"/>
          <a:sy n="78" d="100"/>
        </p:scale>
        <p:origin x="27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NCOTSERVER\Research\Statistics,%20Projects%20&amp;%20Requests\Presentations\FY20\Website%20Market%20Analysi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7154936901789186E-2"/>
          <c:y val="0.38014916169067109"/>
          <c:w val="0.94326801975761032"/>
          <c:h val="0.37880581309351752"/>
        </c:manualLayout>
      </c:layout>
      <c:barChart>
        <c:barDir val="col"/>
        <c:grouping val="clustered"/>
        <c:varyColors val="0"/>
        <c:ser>
          <c:idx val="1"/>
          <c:order val="0"/>
          <c:tx>
            <c:strRef>
              <c:f>Sheet1!$C$1</c:f>
              <c:strCache>
                <c:ptCount val="1"/>
                <c:pt idx="0">
                  <c:v>Not Aware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Considering Next Vacation</c:v>
                </c:pt>
                <c:pt idx="1">
                  <c:v>Planning Next 
12 Months</c:v>
                </c:pt>
              </c:strCache>
            </c:strRef>
          </c:cat>
          <c:val>
            <c:numRef>
              <c:f>Sheet1!$C$2:$C$3</c:f>
              <c:numCache>
                <c:formatCode>0%</c:formatCode>
                <c:ptCount val="2"/>
                <c:pt idx="0">
                  <c:v>0.218</c:v>
                </c:pt>
                <c:pt idx="1">
                  <c:v>0.30299999999999999</c:v>
                </c:pt>
              </c:numCache>
            </c:numRef>
          </c:val>
          <c:extLst>
            <c:ext xmlns:c16="http://schemas.microsoft.com/office/drawing/2014/chart" uri="{C3380CC4-5D6E-409C-BE32-E72D297353CC}">
              <c16:uniqueId val="{00000000-C406-4F34-A61E-28B3E7AF61B9}"/>
            </c:ext>
          </c:extLst>
        </c:ser>
        <c:ser>
          <c:idx val="0"/>
          <c:order val="1"/>
          <c:tx>
            <c:strRef>
              <c:f>Sheet1!$B$1</c:f>
              <c:strCache>
                <c:ptCount val="1"/>
                <c:pt idx="0">
                  <c:v>Aware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Considering Next Vacation</c:v>
                </c:pt>
                <c:pt idx="1">
                  <c:v>Planning Next 
12 Months</c:v>
                </c:pt>
              </c:strCache>
            </c:strRef>
          </c:cat>
          <c:val>
            <c:numRef>
              <c:f>Sheet1!$B$2:$B$3</c:f>
              <c:numCache>
                <c:formatCode>0%</c:formatCode>
                <c:ptCount val="2"/>
                <c:pt idx="0">
                  <c:v>0.29599999999999999</c:v>
                </c:pt>
                <c:pt idx="1">
                  <c:v>0.41199999999999998</c:v>
                </c:pt>
              </c:numCache>
            </c:numRef>
          </c:val>
          <c:extLst>
            <c:ext xmlns:c16="http://schemas.microsoft.com/office/drawing/2014/chart" uri="{C3380CC4-5D6E-409C-BE32-E72D297353CC}">
              <c16:uniqueId val="{00000001-C406-4F34-A61E-28B3E7AF61B9}"/>
            </c:ext>
          </c:extLst>
        </c:ser>
        <c:dLbls>
          <c:dLblPos val="outEnd"/>
          <c:showLegendKey val="0"/>
          <c:showVal val="1"/>
          <c:showCatName val="0"/>
          <c:showSerName val="0"/>
          <c:showPercent val="0"/>
          <c:showBubbleSize val="0"/>
        </c:dLbls>
        <c:gapWidth val="219"/>
        <c:overlap val="-27"/>
        <c:axId val="649492336"/>
        <c:axId val="649494256"/>
      </c:barChart>
      <c:catAx>
        <c:axId val="649492336"/>
        <c:scaling>
          <c:orientation val="minMax"/>
        </c:scaling>
        <c:delete val="0"/>
        <c:axPos val="b"/>
        <c:numFmt formatCode="General" sourceLinked="1"/>
        <c:majorTickMark val="none"/>
        <c:minorTickMark val="none"/>
        <c:tickLblPos val="nextTo"/>
        <c:spPr>
          <a:noFill/>
          <a:ln w="9525" cap="flat" cmpd="sng" algn="ctr">
            <a:solidFill>
              <a:srgbClr val="FFFFFF">
                <a:lumMod val="50000"/>
              </a:srgbClr>
            </a:solidFill>
            <a:round/>
          </a:ln>
          <a:effectLst/>
        </c:spPr>
        <c:txPr>
          <a:bodyPr rot="-60000000" spcFirstLastPara="1" vertOverflow="ellipsis" vert="horz" wrap="square" anchor="ctr" anchorCtr="1"/>
          <a:lstStyle/>
          <a:p>
            <a:pPr>
              <a:defRPr sz="1100" b="0" i="0" u="none" strike="noStrike" kern="1200" baseline="0">
                <a:solidFill>
                  <a:schemeClr val="tx1">
                    <a:lumMod val="75000"/>
                  </a:schemeClr>
                </a:solidFill>
                <a:latin typeface="+mn-lt"/>
                <a:ea typeface="+mn-ea"/>
                <a:cs typeface="+mn-cs"/>
              </a:defRPr>
            </a:pPr>
            <a:endParaRPr lang="en-US"/>
          </a:p>
        </c:txPr>
        <c:crossAx val="649494256"/>
        <c:crosses val="autoZero"/>
        <c:auto val="1"/>
        <c:lblAlgn val="ctr"/>
        <c:lblOffset val="100"/>
        <c:noMultiLvlLbl val="0"/>
      </c:catAx>
      <c:valAx>
        <c:axId val="649494256"/>
        <c:scaling>
          <c:orientation val="minMax"/>
        </c:scaling>
        <c:delete val="1"/>
        <c:axPos val="l"/>
        <c:numFmt formatCode="0%" sourceLinked="1"/>
        <c:majorTickMark val="none"/>
        <c:minorTickMark val="none"/>
        <c:tickLblPos val="nextTo"/>
        <c:crossAx val="649492336"/>
        <c:crosses val="autoZero"/>
        <c:crossBetween val="between"/>
      </c:valAx>
      <c:spPr>
        <a:noFill/>
        <a:ln>
          <a:noFill/>
        </a:ln>
        <a:effectLst/>
      </c:spPr>
    </c:plotArea>
    <c:legend>
      <c:legendPos val="b"/>
      <c:layout>
        <c:manualLayout>
          <c:xMode val="edge"/>
          <c:yMode val="edge"/>
          <c:x val="0.15061602711184771"/>
          <c:y val="0.1692001424652623"/>
          <c:w val="0.70549395378709101"/>
          <c:h val="7.7998959432400455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7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82956592767767E-2"/>
          <c:y val="0.48061617458279837"/>
          <c:w val="0.92331246246592424"/>
          <c:h val="0.34919595034685114"/>
        </c:manualLayout>
      </c:layout>
      <c:barChart>
        <c:barDir val="col"/>
        <c:grouping val="clustered"/>
        <c:varyColors val="0"/>
        <c:ser>
          <c:idx val="0"/>
          <c:order val="0"/>
          <c:tx>
            <c:strRef>
              <c:f>Sheet1!$A$2</c:f>
              <c:strCache>
                <c:ptCount val="1"/>
                <c:pt idx="0">
                  <c:v>Average Trips to NV per Year</c:v>
                </c:pt>
              </c:strCache>
            </c:strRef>
          </c:tx>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4-CCC3-47BD-8321-B15DD00FCBBC}"/>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Not Aware</c:v>
                </c:pt>
                <c:pt idx="1">
                  <c:v>Aware</c:v>
                </c:pt>
              </c:strCache>
            </c:strRef>
          </c:cat>
          <c:val>
            <c:numRef>
              <c:f>Sheet1!$B$2:$C$2</c:f>
              <c:numCache>
                <c:formatCode>General</c:formatCode>
                <c:ptCount val="2"/>
                <c:pt idx="0">
                  <c:v>2.1</c:v>
                </c:pt>
                <c:pt idx="1">
                  <c:v>2.5</c:v>
                </c:pt>
              </c:numCache>
            </c:numRef>
          </c:val>
          <c:extLst>
            <c:ext xmlns:c16="http://schemas.microsoft.com/office/drawing/2014/chart" uri="{C3380CC4-5D6E-409C-BE32-E72D297353CC}">
              <c16:uniqueId val="{00000000-CCC3-47BD-8321-B15DD00FCBBC}"/>
            </c:ext>
          </c:extLst>
        </c:ser>
        <c:dLbls>
          <c:dLblPos val="outEnd"/>
          <c:showLegendKey val="0"/>
          <c:showVal val="1"/>
          <c:showCatName val="0"/>
          <c:showSerName val="0"/>
          <c:showPercent val="0"/>
          <c:showBubbleSize val="0"/>
        </c:dLbls>
        <c:gapWidth val="219"/>
        <c:overlap val="-51"/>
        <c:axId val="664273392"/>
        <c:axId val="664273712"/>
      </c:barChart>
      <c:catAx>
        <c:axId val="66427339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100" b="0" i="0" u="none" strike="noStrike" kern="1200" baseline="0">
                <a:solidFill>
                  <a:schemeClr val="tx1">
                    <a:lumMod val="75000"/>
                  </a:schemeClr>
                </a:solidFill>
                <a:latin typeface="+mn-lt"/>
                <a:ea typeface="+mn-ea"/>
                <a:cs typeface="+mn-cs"/>
              </a:defRPr>
            </a:pPr>
            <a:endParaRPr lang="en-US"/>
          </a:p>
        </c:txPr>
        <c:crossAx val="664273712"/>
        <c:crosses val="autoZero"/>
        <c:auto val="1"/>
        <c:lblAlgn val="ctr"/>
        <c:lblOffset val="100"/>
        <c:noMultiLvlLbl val="0"/>
      </c:catAx>
      <c:valAx>
        <c:axId val="664273712"/>
        <c:scaling>
          <c:orientation val="minMax"/>
        </c:scaling>
        <c:delete val="1"/>
        <c:axPos val="l"/>
        <c:numFmt formatCode="General" sourceLinked="1"/>
        <c:majorTickMark val="out"/>
        <c:minorTickMark val="none"/>
        <c:tickLblPos val="nextTo"/>
        <c:crossAx val="6642733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82956592767767E-2"/>
          <c:y val="0.43242988087041973"/>
          <c:w val="0.92331246246592424"/>
          <c:h val="0.39738201685879965"/>
        </c:manualLayout>
      </c:layout>
      <c:barChart>
        <c:barDir val="col"/>
        <c:grouping val="clustered"/>
        <c:varyColors val="0"/>
        <c:ser>
          <c:idx val="1"/>
          <c:order val="1"/>
          <c:tx>
            <c:strRef>
              <c:f>Sheet1!$A$3</c:f>
              <c:strCache>
                <c:ptCount val="1"/>
                <c:pt idx="0">
                  <c:v>Total Household Spend in NV per Year</c:v>
                </c:pt>
              </c:strCache>
            </c:strRef>
          </c:tx>
          <c:spPr>
            <a:solidFill>
              <a:schemeClr val="accent2"/>
            </a:solidFill>
            <a:ln>
              <a:noFill/>
            </a:ln>
            <a:effectLst/>
          </c:spPr>
          <c:invertIfNegative val="0"/>
          <c:dPt>
            <c:idx val="1"/>
            <c:invertIfNegative val="0"/>
            <c:bubble3D val="0"/>
            <c:spPr>
              <a:solidFill>
                <a:schemeClr val="accent1"/>
              </a:solidFill>
              <a:ln>
                <a:noFill/>
              </a:ln>
              <a:effectLst/>
            </c:spPr>
            <c:extLst>
              <c:ext xmlns:c16="http://schemas.microsoft.com/office/drawing/2014/chart" uri="{C3380CC4-5D6E-409C-BE32-E72D297353CC}">
                <c16:uniqueId val="{00000001-8600-480D-9B98-245D19684018}"/>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Not Aware</c:v>
                </c:pt>
                <c:pt idx="1">
                  <c:v>Aware</c:v>
                </c:pt>
              </c:strCache>
            </c:strRef>
          </c:cat>
          <c:val>
            <c:numRef>
              <c:f>Sheet1!$B$3:$C$3</c:f>
              <c:numCache>
                <c:formatCode>"$"#,##0_);[Red]\("$"#,##0\)</c:formatCode>
                <c:ptCount val="2"/>
                <c:pt idx="0">
                  <c:v>2062</c:v>
                </c:pt>
                <c:pt idx="1">
                  <c:v>3262</c:v>
                </c:pt>
              </c:numCache>
            </c:numRef>
          </c:val>
          <c:extLst>
            <c:ext xmlns:c16="http://schemas.microsoft.com/office/drawing/2014/chart" uri="{C3380CC4-5D6E-409C-BE32-E72D297353CC}">
              <c16:uniqueId val="{00000002-8600-480D-9B98-245D19684018}"/>
            </c:ext>
          </c:extLst>
        </c:ser>
        <c:dLbls>
          <c:dLblPos val="outEnd"/>
          <c:showLegendKey val="0"/>
          <c:showVal val="1"/>
          <c:showCatName val="0"/>
          <c:showSerName val="0"/>
          <c:showPercent val="0"/>
          <c:showBubbleSize val="0"/>
        </c:dLbls>
        <c:gapWidth val="219"/>
        <c:overlap val="-27"/>
        <c:axId val="664273392"/>
        <c:axId val="664273712"/>
        <c:extLst>
          <c:ext xmlns:c15="http://schemas.microsoft.com/office/drawing/2012/chart" uri="{02D57815-91ED-43cb-92C2-25804820EDAC}">
            <c15:filteredBarSeries>
              <c15:ser>
                <c:idx val="0"/>
                <c:order val="0"/>
                <c:tx>
                  <c:strRef>
                    <c:extLst>
                      <c:ext uri="{02D57815-91ED-43cb-92C2-25804820EDAC}">
                        <c15:formulaRef>
                          <c15:sqref>Sheet1!$A$2</c15:sqref>
                        </c15:formulaRef>
                      </c:ext>
                    </c:extLst>
                    <c:strCache>
                      <c:ptCount val="1"/>
                      <c:pt idx="0">
                        <c:v>Average Trips to NV per Year</c:v>
                      </c:pt>
                    </c:strCache>
                  </c:strRef>
                </c:tx>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4-8600-480D-9B98-245D19684018}"/>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Sheet1!$B$1:$C$1</c15:sqref>
                        </c15:formulaRef>
                      </c:ext>
                    </c:extLst>
                    <c:strCache>
                      <c:ptCount val="2"/>
                      <c:pt idx="0">
                        <c:v>Not Aware</c:v>
                      </c:pt>
                      <c:pt idx="1">
                        <c:v>Aware</c:v>
                      </c:pt>
                    </c:strCache>
                  </c:strRef>
                </c:cat>
                <c:val>
                  <c:numRef>
                    <c:extLst>
                      <c:ext uri="{02D57815-91ED-43cb-92C2-25804820EDAC}">
                        <c15:formulaRef>
                          <c15:sqref>Sheet1!$B$2:$C$2</c15:sqref>
                        </c15:formulaRef>
                      </c:ext>
                    </c:extLst>
                    <c:numCache>
                      <c:formatCode>General</c:formatCode>
                      <c:ptCount val="2"/>
                      <c:pt idx="0">
                        <c:v>2.1</c:v>
                      </c:pt>
                      <c:pt idx="1">
                        <c:v>2.5</c:v>
                      </c:pt>
                    </c:numCache>
                  </c:numRef>
                </c:val>
                <c:extLst>
                  <c:ext xmlns:c16="http://schemas.microsoft.com/office/drawing/2014/chart" uri="{C3380CC4-5D6E-409C-BE32-E72D297353CC}">
                    <c16:uniqueId val="{00000005-8600-480D-9B98-245D19684018}"/>
                  </c:ext>
                </c:extLst>
              </c15:ser>
            </c15:filteredBarSeries>
          </c:ext>
        </c:extLst>
      </c:barChart>
      <c:catAx>
        <c:axId val="66427339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100" b="0" i="0" u="none" strike="noStrike" kern="1200" baseline="0">
                <a:solidFill>
                  <a:schemeClr val="tx1">
                    <a:lumMod val="75000"/>
                  </a:schemeClr>
                </a:solidFill>
                <a:latin typeface="+mn-lt"/>
                <a:ea typeface="+mn-ea"/>
                <a:cs typeface="+mn-cs"/>
              </a:defRPr>
            </a:pPr>
            <a:endParaRPr lang="en-US"/>
          </a:p>
        </c:txPr>
        <c:crossAx val="664273712"/>
        <c:crosses val="autoZero"/>
        <c:auto val="1"/>
        <c:lblAlgn val="ctr"/>
        <c:lblOffset val="100"/>
        <c:noMultiLvlLbl val="0"/>
      </c:catAx>
      <c:valAx>
        <c:axId val="664273712"/>
        <c:scaling>
          <c:orientation val="minMax"/>
        </c:scaling>
        <c:delete val="1"/>
        <c:axPos val="l"/>
        <c:numFmt formatCode="&quot;$&quot;#,##0_);[Red]\(&quot;$&quot;#,##0\)" sourceLinked="1"/>
        <c:majorTickMark val="out"/>
        <c:minorTickMark val="none"/>
        <c:tickLblPos val="nextTo"/>
        <c:crossAx val="6642733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solidFill>
                  <a:schemeClr val="tx1">
                    <a:lumMod val="75000"/>
                  </a:schemeClr>
                </a:solidFill>
              </a:rPr>
              <a:t>Website Engagement by</a:t>
            </a:r>
            <a:r>
              <a:rPr lang="en-US" baseline="0" dirty="0">
                <a:solidFill>
                  <a:schemeClr val="tx1">
                    <a:lumMod val="75000"/>
                  </a:schemeClr>
                </a:solidFill>
              </a:rPr>
              <a:t> Website Sessions</a:t>
            </a:r>
            <a:endParaRPr lang="en-US" dirty="0">
              <a:solidFill>
                <a:schemeClr val="tx1">
                  <a:lumMod val="75000"/>
                </a:schemeClr>
              </a:solidFill>
            </a:endParaRPr>
          </a:p>
        </c:rich>
      </c:tx>
      <c:layout>
        <c:manualLayout>
          <c:xMode val="edge"/>
          <c:yMode val="edge"/>
          <c:x val="0.26260705002857593"/>
          <c:y val="2.167562848655470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6910696572428341E-2"/>
          <c:y val="0.13041503139410418"/>
          <c:w val="0.86614079583252135"/>
          <c:h val="0.71612151892108844"/>
        </c:manualLayout>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dLbls>
            <c:dLbl>
              <c:idx val="0"/>
              <c:layout>
                <c:manualLayout>
                  <c:x val="-6.3888888888888884E-2"/>
                  <c:y val="-8.3333333333333329E-2"/>
                </c:manualLayout>
              </c:layout>
              <c:tx>
                <c:rich>
                  <a:bodyPr/>
                  <a:lstStyle/>
                  <a:p>
                    <a:r>
                      <a:rPr lang="en-US"/>
                      <a:t>Los</a:t>
                    </a:r>
                    <a:r>
                      <a:rPr lang="en-US" baseline="0"/>
                      <a:t> Angeles</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307-4A91-9D11-32582D2D6489}"/>
                </c:ext>
              </c:extLst>
            </c:dLbl>
            <c:dLbl>
              <c:idx val="1"/>
              <c:layout>
                <c:manualLayout>
                  <c:x val="-1.0185067526415994E-16"/>
                  <c:y val="-9.2592592592592587E-3"/>
                </c:manualLayout>
              </c:layout>
              <c:tx>
                <c:rich>
                  <a:bodyPr/>
                  <a:lstStyle/>
                  <a:p>
                    <a:r>
                      <a:rPr lang="en-US"/>
                      <a:t>Reno</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307-4A91-9D11-32582D2D6489}"/>
                </c:ext>
              </c:extLst>
            </c:dLbl>
            <c:dLbl>
              <c:idx val="2"/>
              <c:layout>
                <c:manualLayout>
                  <c:x val="0"/>
                  <c:y val="6.9444444444444448E-2"/>
                </c:manualLayout>
              </c:layout>
              <c:tx>
                <c:rich>
                  <a:bodyPr/>
                  <a:lstStyle/>
                  <a:p>
                    <a:r>
                      <a:rPr lang="en-US"/>
                      <a:t>Sacramento</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307-4A91-9D11-32582D2D6489}"/>
                </c:ext>
              </c:extLst>
            </c:dLbl>
            <c:dLbl>
              <c:idx val="3"/>
              <c:layout>
                <c:manualLayout>
                  <c:x val="-6.6666666666666666E-2"/>
                  <c:y val="-2.7777777777777693E-2"/>
                </c:manualLayout>
              </c:layout>
              <c:tx>
                <c:rich>
                  <a:bodyPr/>
                  <a:lstStyle/>
                  <a:p>
                    <a:r>
                      <a:rPr lang="en-US" dirty="0"/>
                      <a:t>San</a:t>
                    </a:r>
                    <a:r>
                      <a:rPr lang="en-US" baseline="0" dirty="0"/>
                      <a:t> Francisco</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307-4A91-9D11-32582D2D6489}"/>
                </c:ext>
              </c:extLst>
            </c:dLbl>
            <c:dLbl>
              <c:idx val="4"/>
              <c:layout>
                <c:manualLayout>
                  <c:x val="-7.7777777777777779E-2"/>
                  <c:y val="6.4814814814814894E-2"/>
                </c:manualLayout>
              </c:layout>
              <c:tx>
                <c:rich>
                  <a:bodyPr/>
                  <a:lstStyle/>
                  <a:p>
                    <a:r>
                      <a:rPr lang="en-US"/>
                      <a:t>Las Vegas</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307-4A91-9D11-32582D2D6489}"/>
                </c:ext>
              </c:extLst>
            </c:dLbl>
            <c:dLbl>
              <c:idx val="5"/>
              <c:layout>
                <c:manualLayout>
                  <c:x val="-0.12222222222222227"/>
                  <c:y val="8.3333333333333329E-2"/>
                </c:manualLayout>
              </c:layout>
              <c:tx>
                <c:rich>
                  <a:bodyPr/>
                  <a:lstStyle/>
                  <a:p>
                    <a:r>
                      <a:rPr lang="en-US"/>
                      <a:t>Salt</a:t>
                    </a:r>
                    <a:r>
                      <a:rPr lang="en-US" baseline="0"/>
                      <a:t> Lake City</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307-4A91-9D11-32582D2D6489}"/>
                </c:ext>
              </c:extLst>
            </c:dLbl>
            <c:dLbl>
              <c:idx val="6"/>
              <c:layout>
                <c:manualLayout>
                  <c:x val="0"/>
                  <c:y val="-2.3148148148148147E-2"/>
                </c:manualLayout>
              </c:layout>
              <c:tx>
                <c:rich>
                  <a:bodyPr/>
                  <a:lstStyle/>
                  <a:p>
                    <a:r>
                      <a:rPr lang="en-US"/>
                      <a:t>New</a:t>
                    </a:r>
                    <a:r>
                      <a:rPr lang="en-US" baseline="0"/>
                      <a:t> York</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307-4A91-9D11-32582D2D6489}"/>
                </c:ext>
              </c:extLst>
            </c:dLbl>
            <c:dLbl>
              <c:idx val="7"/>
              <c:layout>
                <c:manualLayout>
                  <c:x val="-3.1285651409414493E-2"/>
                  <c:y val="-5.7801675964146024E-2"/>
                </c:manualLayout>
              </c:layout>
              <c:tx>
                <c:rich>
                  <a:bodyPr/>
                  <a:lstStyle/>
                  <a:p>
                    <a:r>
                      <a:rPr lang="en-US" dirty="0"/>
                      <a:t>Phoenix</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5307-4A91-9D11-32582D2D6489}"/>
                </c:ext>
              </c:extLst>
            </c:dLbl>
            <c:dLbl>
              <c:idx val="8"/>
              <c:layout>
                <c:manualLayout>
                  <c:x val="8.3333333333333332E-3"/>
                  <c:y val="-6.9444444444444489E-2"/>
                </c:manualLayout>
              </c:layout>
              <c:tx>
                <c:rich>
                  <a:bodyPr/>
                  <a:lstStyle/>
                  <a:p>
                    <a:r>
                      <a:rPr lang="en-US"/>
                      <a:t>Chicago</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307-4A91-9D11-32582D2D6489}"/>
                </c:ext>
              </c:extLst>
            </c:dLbl>
            <c:dLbl>
              <c:idx val="12"/>
              <c:layout>
                <c:manualLayout>
                  <c:x val="-0.13333333333333333"/>
                  <c:y val="5.5555555555555552E-2"/>
                </c:manualLayout>
              </c:layout>
              <c:tx>
                <c:rich>
                  <a:bodyPr/>
                  <a:lstStyle/>
                  <a:p>
                    <a:r>
                      <a:rPr lang="en-US"/>
                      <a:t>Portland</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307-4A91-9D11-32582D2D6489}"/>
                </c:ext>
              </c:extLst>
            </c:dLbl>
            <c:dLbl>
              <c:idx val="13"/>
              <c:tx>
                <c:rich>
                  <a:bodyPr/>
                  <a:lstStyle/>
                  <a:p>
                    <a:r>
                      <a:rPr lang="en-US" dirty="0"/>
                      <a:t>Atlanta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5307-4A91-9D11-32582D2D6489}"/>
                </c:ext>
              </c:extLst>
            </c:dLbl>
            <c:dLbl>
              <c:idx val="14"/>
              <c:layout>
                <c:manualLayout>
                  <c:x val="-7.7777777777777779E-2"/>
                  <c:y val="6.4814814814814645E-2"/>
                </c:manualLayout>
              </c:layout>
              <c:tx>
                <c:rich>
                  <a:bodyPr/>
                  <a:lstStyle/>
                  <a:p>
                    <a:r>
                      <a:rPr lang="en-US"/>
                      <a:t>San Diego</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307-4A91-9D11-32582D2D6489}"/>
                </c:ext>
              </c:extLst>
            </c:dLbl>
            <c:dLbl>
              <c:idx val="15"/>
              <c:layout>
                <c:manualLayout>
                  <c:x val="-0.10833333333333332"/>
                  <c:y val="-3.2407407407407406E-2"/>
                </c:manualLayout>
              </c:layout>
              <c:tx>
                <c:rich>
                  <a:bodyPr/>
                  <a:lstStyle/>
                  <a:p>
                    <a:r>
                      <a:rPr lang="en-US"/>
                      <a:t>Denver</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307-4A91-9D11-32582D2D6489}"/>
                </c:ext>
              </c:extLst>
            </c:dLbl>
            <c:dLbl>
              <c:idx val="16"/>
              <c:layout>
                <c:manualLayout>
                  <c:x val="-9.7222222222222252E-2"/>
                  <c:y val="0"/>
                </c:manualLayout>
              </c:layout>
              <c:tx>
                <c:rich>
                  <a:bodyPr/>
                  <a:lstStyle/>
                  <a:p>
                    <a:r>
                      <a:rPr lang="en-US" dirty="0"/>
                      <a:t>Houston</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307-4A91-9D11-32582D2D6489}"/>
                </c:ext>
              </c:extLst>
            </c:dLbl>
            <c:dLbl>
              <c:idx val="17"/>
              <c:layout>
                <c:manualLayout>
                  <c:x val="-5.8333333333333334E-2"/>
                  <c:y val="-6.9444444444444448E-2"/>
                </c:manualLayout>
              </c:layout>
              <c:tx>
                <c:rich>
                  <a:bodyPr/>
                  <a:lstStyle/>
                  <a:p>
                    <a:r>
                      <a:rPr lang="en-US"/>
                      <a:t>Minneapolis</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307-4A91-9D11-32582D2D6489}"/>
                </c:ext>
              </c:extLst>
            </c:dLbl>
            <c:dLbl>
              <c:idx val="18"/>
              <c:layout>
                <c:manualLayout>
                  <c:x val="-0.12222222222222225"/>
                  <c:y val="4.1666666666666623E-2"/>
                </c:manualLayout>
              </c:layout>
              <c:tx>
                <c:rich>
                  <a:bodyPr/>
                  <a:lstStyle/>
                  <a:p>
                    <a:r>
                      <a:rPr lang="en-US" dirty="0"/>
                      <a:t>Philadelphia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307-4A91-9D11-32582D2D6489}"/>
                </c:ext>
              </c:extLst>
            </c:dLbl>
            <c:dLbl>
              <c:idx val="19"/>
              <c:layout>
                <c:manualLayout>
                  <c:x val="-7.8214128523536236E-2"/>
                  <c:y val="-2.8900837982072946E-2"/>
                </c:manualLayout>
              </c:layout>
              <c:tx>
                <c:rich>
                  <a:bodyPr/>
                  <a:lstStyle/>
                  <a:p>
                    <a:r>
                      <a:rPr lang="en-US" dirty="0"/>
                      <a:t>Detroit</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5307-4A91-9D11-32582D2D648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xVal>
            <c:numRef>
              <c:f>Sheet1!$B$2:$B$21</c:f>
              <c:numCache>
                <c:formatCode>_(* #,##0_);_(* \(#,##0\);_(* "-"??_);_(@_)</c:formatCode>
                <c:ptCount val="20"/>
                <c:pt idx="0">
                  <c:v>112984</c:v>
                </c:pt>
                <c:pt idx="1">
                  <c:v>80819</c:v>
                </c:pt>
                <c:pt idx="2">
                  <c:v>75572</c:v>
                </c:pt>
                <c:pt idx="3">
                  <c:v>74507</c:v>
                </c:pt>
                <c:pt idx="4">
                  <c:v>58635</c:v>
                </c:pt>
                <c:pt idx="5">
                  <c:v>41492</c:v>
                </c:pt>
                <c:pt idx="6">
                  <c:v>40055</c:v>
                </c:pt>
                <c:pt idx="7">
                  <c:v>34171</c:v>
                </c:pt>
                <c:pt idx="8">
                  <c:v>31560</c:v>
                </c:pt>
                <c:pt idx="9">
                  <c:v>29569</c:v>
                </c:pt>
                <c:pt idx="10">
                  <c:v>27539</c:v>
                </c:pt>
                <c:pt idx="11">
                  <c:v>23311</c:v>
                </c:pt>
                <c:pt idx="12">
                  <c:v>18748</c:v>
                </c:pt>
                <c:pt idx="13">
                  <c:v>18580</c:v>
                </c:pt>
                <c:pt idx="14">
                  <c:v>17942</c:v>
                </c:pt>
                <c:pt idx="15">
                  <c:v>17652</c:v>
                </c:pt>
                <c:pt idx="16">
                  <c:v>16641</c:v>
                </c:pt>
                <c:pt idx="17">
                  <c:v>16190</c:v>
                </c:pt>
                <c:pt idx="18">
                  <c:v>15767</c:v>
                </c:pt>
                <c:pt idx="19">
                  <c:v>12717</c:v>
                </c:pt>
              </c:numCache>
            </c:numRef>
          </c:xVal>
          <c:yVal>
            <c:numRef>
              <c:f>Sheet1!$C$2:$C$21</c:f>
              <c:numCache>
                <c:formatCode>General</c:formatCode>
                <c:ptCount val="20"/>
                <c:pt idx="0">
                  <c:v>0.61</c:v>
                </c:pt>
                <c:pt idx="1">
                  <c:v>0.94</c:v>
                </c:pt>
                <c:pt idx="2">
                  <c:v>0.46</c:v>
                </c:pt>
                <c:pt idx="3">
                  <c:v>0.52</c:v>
                </c:pt>
                <c:pt idx="4">
                  <c:v>0.54</c:v>
                </c:pt>
                <c:pt idx="5">
                  <c:v>0.55000000000000004</c:v>
                </c:pt>
                <c:pt idx="6">
                  <c:v>0.93</c:v>
                </c:pt>
                <c:pt idx="7">
                  <c:v>0.62</c:v>
                </c:pt>
                <c:pt idx="8">
                  <c:v>1.2</c:v>
                </c:pt>
                <c:pt idx="9">
                  <c:v>0.92</c:v>
                </c:pt>
                <c:pt idx="10">
                  <c:v>0.59</c:v>
                </c:pt>
                <c:pt idx="11">
                  <c:v>0.88</c:v>
                </c:pt>
                <c:pt idx="12">
                  <c:v>0.79</c:v>
                </c:pt>
                <c:pt idx="13">
                  <c:v>1.07</c:v>
                </c:pt>
                <c:pt idx="14">
                  <c:v>0.5</c:v>
                </c:pt>
                <c:pt idx="15">
                  <c:v>0.82</c:v>
                </c:pt>
                <c:pt idx="16">
                  <c:v>1.05</c:v>
                </c:pt>
                <c:pt idx="17">
                  <c:v>1.35</c:v>
                </c:pt>
                <c:pt idx="18">
                  <c:v>1.26</c:v>
                </c:pt>
                <c:pt idx="19">
                  <c:v>1.29</c:v>
                </c:pt>
              </c:numCache>
            </c:numRef>
          </c:yVal>
          <c:smooth val="0"/>
          <c:extLst>
            <c:ext xmlns:c16="http://schemas.microsoft.com/office/drawing/2014/chart" uri="{C3380CC4-5D6E-409C-BE32-E72D297353CC}">
              <c16:uniqueId val="{0000000F-5307-4A91-9D11-32582D2D6489}"/>
            </c:ext>
          </c:extLst>
        </c:ser>
        <c:dLbls>
          <c:showLegendKey val="0"/>
          <c:showVal val="0"/>
          <c:showCatName val="0"/>
          <c:showSerName val="0"/>
          <c:showPercent val="0"/>
          <c:showBubbleSize val="0"/>
        </c:dLbls>
        <c:axId val="804332152"/>
        <c:axId val="1206957504"/>
      </c:scatterChart>
      <c:valAx>
        <c:axId val="80433215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solidFill>
                      <a:schemeClr val="tx1">
                        <a:lumMod val="75000"/>
                      </a:schemeClr>
                    </a:solidFill>
                  </a:rPr>
                  <a:t>Sessions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06957504"/>
        <c:crosses val="autoZero"/>
        <c:crossBetween val="midCat"/>
      </c:valAx>
      <c:valAx>
        <c:axId val="12069575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solidFill>
                      <a:schemeClr val="tx1">
                        <a:lumMod val="75000"/>
                      </a:schemeClr>
                    </a:solidFill>
                  </a:rPr>
                  <a:t>Engagement</a:t>
                </a:r>
                <a:r>
                  <a:rPr lang="en-US" baseline="0" dirty="0">
                    <a:solidFill>
                      <a:schemeClr val="tx1">
                        <a:lumMod val="75000"/>
                      </a:schemeClr>
                    </a:solidFill>
                  </a:rPr>
                  <a:t> Score</a:t>
                </a:r>
                <a:endParaRPr lang="en-US" dirty="0">
                  <a:solidFill>
                    <a:schemeClr val="tx1">
                      <a:lumMod val="75000"/>
                    </a:schemeClr>
                  </a:solidFill>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433215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cdr:y>
    </cdr:from>
    <cdr:to>
      <cdr:x>1</cdr:x>
      <cdr:y>0.13737</cdr:y>
    </cdr:to>
    <cdr:sp macro="" textlink="">
      <cdr:nvSpPr>
        <cdr:cNvPr id="2" name="TextBox 11">
          <a:extLst xmlns:a="http://schemas.openxmlformats.org/drawingml/2006/main">
            <a:ext uri="{FF2B5EF4-FFF2-40B4-BE49-F238E27FC236}">
              <a16:creationId xmlns:a16="http://schemas.microsoft.com/office/drawing/2014/main" id="{50E28C7C-1368-4A63-A4F1-52B316CA9A52}"/>
            </a:ext>
          </a:extLst>
        </cdr:cNvPr>
        <cdr:cNvSpPr txBox="1"/>
      </cdr:nvSpPr>
      <cdr:spPr>
        <a:xfrm xmlns:a="http://schemas.openxmlformats.org/drawingml/2006/main">
          <a:off x="0" y="0"/>
          <a:ext cx="2825038" cy="2394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marR="0" lvl="0" indent="0" algn="ctr" defTabSz="914400" rtl="0" eaLnBrk="1" fontAlgn="base" latinLnBrk="0" hangingPunct="1">
            <a:lnSpc>
              <a:spcPct val="100000"/>
            </a:lnSpc>
            <a:spcBef>
              <a:spcPct val="0"/>
            </a:spcBef>
            <a:spcAft>
              <a:spcPct val="0"/>
            </a:spcAft>
            <a:buClrTx/>
            <a:buSzTx/>
            <a:buFontTx/>
            <a:buNone/>
            <a:tabLst/>
            <a:defRPr/>
          </a:pPr>
          <a:r>
            <a:rPr lang="en-US" sz="1100" b="1" dirty="0">
              <a:solidFill>
                <a:schemeClr val="tx1">
                  <a:lumMod val="75000"/>
                </a:schemeClr>
              </a:solidFill>
              <a:latin typeface="Arial"/>
              <a:cs typeface="Arial" charset="0"/>
            </a:rPr>
            <a:t>IMC Impact on Travel Intentions</a:t>
          </a:r>
          <a:endParaRPr kumimoji="0" lang="en-US" sz="1100" b="1" i="0" u="none" strike="noStrike" kern="1200" cap="none" spc="0" normalizeH="0" baseline="0" noProof="0" dirty="0">
            <a:ln>
              <a:noFill/>
            </a:ln>
            <a:solidFill>
              <a:schemeClr val="tx1">
                <a:lumMod val="75000"/>
              </a:schemeClr>
            </a:solidFill>
            <a:effectLst/>
            <a:uLnTx/>
            <a:uFillTx/>
            <a:latin typeface="Arial"/>
            <a:ea typeface="+mn-ea"/>
            <a:cs typeface="Arial"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1</cdr:x>
      <cdr:y>0.27248</cdr:y>
    </cdr:to>
    <cdr:sp macro="" textlink="">
      <cdr:nvSpPr>
        <cdr:cNvPr id="2" name="TextBox 11">
          <a:extLst xmlns:a="http://schemas.openxmlformats.org/drawingml/2006/main">
            <a:ext uri="{FF2B5EF4-FFF2-40B4-BE49-F238E27FC236}">
              <a16:creationId xmlns:a16="http://schemas.microsoft.com/office/drawing/2014/main" id="{DC79DA33-8009-41F0-8AF9-E03044249209}"/>
            </a:ext>
          </a:extLst>
        </cdr:cNvPr>
        <cdr:cNvSpPr txBox="1"/>
      </cdr:nvSpPr>
      <cdr:spPr>
        <a:xfrm xmlns:a="http://schemas.openxmlformats.org/drawingml/2006/main">
          <a:off x="0" y="0"/>
          <a:ext cx="2149116" cy="43088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ctr" defTabSz="914400" rtl="0" eaLnBrk="1" fontAlgn="base" latinLnBrk="0" hangingPunct="1">
            <a:lnSpc>
              <a:spcPct val="100000"/>
            </a:lnSpc>
            <a:spcBef>
              <a:spcPct val="0"/>
            </a:spcBef>
            <a:spcAft>
              <a:spcPct val="0"/>
            </a:spcAft>
            <a:buClrTx/>
            <a:buSzTx/>
            <a:buFontTx/>
            <a:buNone/>
            <a:tabLst/>
            <a:defRPr/>
          </a:pPr>
          <a:r>
            <a:rPr lang="en-US" sz="1100" b="1" dirty="0">
              <a:solidFill>
                <a:schemeClr val="tx1">
                  <a:lumMod val="75000"/>
                </a:schemeClr>
              </a:solidFill>
              <a:latin typeface="Arial"/>
              <a:cs typeface="Arial" charset="0"/>
            </a:rPr>
            <a:t>Average Trips to NV </a:t>
          </a:r>
        </a:p>
        <a:p xmlns:a="http://schemas.openxmlformats.org/drawingml/2006/main">
          <a:pPr marL="0" marR="0" lvl="0" indent="0" algn="ctr" defTabSz="914400" rtl="0" eaLnBrk="1" fontAlgn="base" latinLnBrk="0" hangingPunct="1">
            <a:lnSpc>
              <a:spcPct val="100000"/>
            </a:lnSpc>
            <a:spcBef>
              <a:spcPct val="0"/>
            </a:spcBef>
            <a:spcAft>
              <a:spcPct val="0"/>
            </a:spcAft>
            <a:buClrTx/>
            <a:buSzTx/>
            <a:buFontTx/>
            <a:buNone/>
            <a:tabLst/>
            <a:defRPr/>
          </a:pPr>
          <a:r>
            <a:rPr lang="en-US" sz="1100" b="1" dirty="0">
              <a:solidFill>
                <a:schemeClr val="tx1">
                  <a:lumMod val="75000"/>
                </a:schemeClr>
              </a:solidFill>
              <a:latin typeface="Arial"/>
              <a:cs typeface="Arial" charset="0"/>
            </a:rPr>
            <a:t>per Year</a:t>
          </a:r>
          <a:endParaRPr kumimoji="0" lang="en-US" sz="1100" b="1" i="0" u="none" strike="noStrike" kern="1200" cap="none" spc="0" normalizeH="0" baseline="0" noProof="0" dirty="0">
            <a:ln>
              <a:noFill/>
            </a:ln>
            <a:solidFill>
              <a:schemeClr val="tx1">
                <a:lumMod val="75000"/>
              </a:schemeClr>
            </a:solidFill>
            <a:effectLst/>
            <a:uLnTx/>
            <a:uFillTx/>
            <a:latin typeface="Arial"/>
            <a:ea typeface="+mn-ea"/>
            <a:cs typeface="Arial"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1</cdr:x>
      <cdr:y>0.24723</cdr:y>
    </cdr:to>
    <cdr:sp macro="" textlink="">
      <cdr:nvSpPr>
        <cdr:cNvPr id="2" name="TextBox 11">
          <a:extLst xmlns:a="http://schemas.openxmlformats.org/drawingml/2006/main">
            <a:ext uri="{FF2B5EF4-FFF2-40B4-BE49-F238E27FC236}">
              <a16:creationId xmlns:a16="http://schemas.microsoft.com/office/drawing/2014/main" id="{DC79DA33-8009-41F0-8AF9-E03044249209}"/>
            </a:ext>
          </a:extLst>
        </cdr:cNvPr>
        <cdr:cNvSpPr txBox="1"/>
      </cdr:nvSpPr>
      <cdr:spPr>
        <a:xfrm xmlns:a="http://schemas.openxmlformats.org/drawingml/2006/main">
          <a:off x="0" y="0"/>
          <a:ext cx="2149116" cy="43088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ctr" defTabSz="914400" rtl="0" eaLnBrk="1" fontAlgn="base" latinLnBrk="0" hangingPunct="1">
            <a:lnSpc>
              <a:spcPct val="100000"/>
            </a:lnSpc>
            <a:spcBef>
              <a:spcPct val="0"/>
            </a:spcBef>
            <a:spcAft>
              <a:spcPct val="0"/>
            </a:spcAft>
            <a:buClrTx/>
            <a:buSzTx/>
            <a:buFontTx/>
            <a:buNone/>
            <a:tabLst/>
            <a:defRPr/>
          </a:pPr>
          <a:r>
            <a:rPr lang="en-US" sz="1100" b="1" dirty="0">
              <a:solidFill>
                <a:schemeClr val="tx1">
                  <a:lumMod val="75000"/>
                </a:schemeClr>
              </a:solidFill>
              <a:latin typeface="Arial"/>
              <a:cs typeface="Arial" charset="0"/>
            </a:rPr>
            <a:t>Average Annual Visitor Spend per Household in NV</a:t>
          </a:r>
          <a:endParaRPr kumimoji="0" lang="en-US" sz="1100" b="1" i="0" u="none" strike="noStrike" kern="1200" cap="none" spc="0" normalizeH="0" baseline="0" noProof="0" dirty="0">
            <a:ln>
              <a:noFill/>
            </a:ln>
            <a:solidFill>
              <a:schemeClr val="tx1">
                <a:lumMod val="75000"/>
              </a:schemeClr>
            </a:solidFill>
            <a:effectLst/>
            <a:uLnTx/>
            <a:uFillTx/>
            <a:latin typeface="Arial"/>
            <a:ea typeface="+mn-ea"/>
            <a:cs typeface="Arial"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DBA2AF-EA43-419A-9360-6A4209C5760F}"/>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a:extLst>
              <a:ext uri="{FF2B5EF4-FFF2-40B4-BE49-F238E27FC236}">
                <a16:creationId xmlns:a16="http://schemas.microsoft.com/office/drawing/2014/main" id="{81E99030-1223-47BF-A9DD-9A1E5BC82969}"/>
              </a:ext>
            </a:extLst>
          </p:cNvPr>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7FC681EC-6A55-4DD5-A78C-D68E27298D84}" type="datetimeFigureOut">
              <a:rPr lang="en-US" smtClean="0"/>
              <a:t>11/7/2019</a:t>
            </a:fld>
            <a:endParaRPr lang="en-US"/>
          </a:p>
        </p:txBody>
      </p:sp>
      <p:sp>
        <p:nvSpPr>
          <p:cNvPr id="4" name="Footer Placeholder 3">
            <a:extLst>
              <a:ext uri="{FF2B5EF4-FFF2-40B4-BE49-F238E27FC236}">
                <a16:creationId xmlns:a16="http://schemas.microsoft.com/office/drawing/2014/main" id="{B3A32376-C63B-4557-A3C7-F0BACF254F93}"/>
              </a:ext>
            </a:extLst>
          </p:cNvPr>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2E99439-701B-474E-8123-A04B2951F2E7}"/>
              </a:ext>
            </a:extLst>
          </p:cNvPr>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0821F1EA-E51E-4F94-ABF6-868580AD8312}" type="slidenum">
              <a:rPr lang="en-US" smtClean="0"/>
              <a:t>‹#›</a:t>
            </a:fld>
            <a:endParaRPr lang="en-US"/>
          </a:p>
        </p:txBody>
      </p:sp>
    </p:spTree>
    <p:extLst>
      <p:ext uri="{BB962C8B-B14F-4D97-AF65-F5344CB8AC3E}">
        <p14:creationId xmlns:p14="http://schemas.microsoft.com/office/powerpoint/2010/main" val="52491723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0AB11DA-5CA5-4B57-9784-4B5D03B510E6}" type="datetimeFigureOut">
              <a:rPr lang="en-US" smtClean="0"/>
              <a:t>11/7/2019</a:t>
            </a:fld>
            <a:endParaRPr lang="en-US"/>
          </a:p>
        </p:txBody>
      </p:sp>
      <p:sp>
        <p:nvSpPr>
          <p:cNvPr id="4" name="Slide Image Placeholder 3"/>
          <p:cNvSpPr>
            <a:spLocks noGrp="1" noRot="1" noChangeAspect="1"/>
          </p:cNvSpPr>
          <p:nvPr>
            <p:ph type="sldImg" idx="2"/>
          </p:nvPr>
        </p:nvSpPr>
        <p:spPr>
          <a:xfrm>
            <a:off x="2297113" y="1163638"/>
            <a:ext cx="242887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69BA064-5575-4285-BE1A-7B2BC64DBF58}" type="slidenum">
              <a:rPr lang="en-US" smtClean="0"/>
              <a:t>‹#›</a:t>
            </a:fld>
            <a:endParaRPr lang="en-US"/>
          </a:p>
        </p:txBody>
      </p:sp>
    </p:spTree>
    <p:extLst>
      <p:ext uri="{BB962C8B-B14F-4D97-AF65-F5344CB8AC3E}">
        <p14:creationId xmlns:p14="http://schemas.microsoft.com/office/powerpoint/2010/main" val="407271143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 no sub heading">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229499" y="2505287"/>
            <a:ext cx="7310132" cy="5893240"/>
          </a:xfrm>
        </p:spPr>
        <p:txBody>
          <a:bodyPr>
            <a:noAutofit/>
          </a:bodyPr>
          <a:lstStyle>
            <a:lvl1pPr>
              <a:defRPr sz="893" b="0">
                <a:solidFill>
                  <a:schemeClr val="tx1"/>
                </a:solidFill>
              </a:defRPr>
            </a:lvl1pPr>
            <a:lvl2pPr>
              <a:spcBef>
                <a:spcPts val="383"/>
              </a:spcBef>
              <a:defRPr sz="893">
                <a:solidFill>
                  <a:schemeClr val="tx1"/>
                </a:solidFill>
              </a:defRPr>
            </a:lvl2pPr>
            <a:lvl3pPr>
              <a:spcBef>
                <a:spcPts val="383"/>
              </a:spcBef>
              <a:defRPr sz="893">
                <a:solidFill>
                  <a:schemeClr val="tx1"/>
                </a:solidFill>
              </a:defRPr>
            </a:lvl3pPr>
            <a:lvl4pPr>
              <a:spcBef>
                <a:spcPts val="383"/>
              </a:spcBef>
              <a:defRPr sz="893">
                <a:solidFill>
                  <a:schemeClr val="tx1"/>
                </a:solidFill>
              </a:defRPr>
            </a:lvl4pPr>
            <a:lvl5pPr>
              <a:spcBef>
                <a:spcPts val="383"/>
              </a:spcBef>
              <a:defRPr sz="893">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Title Placeholder 1"/>
          <p:cNvSpPr>
            <a:spLocks noGrp="1"/>
          </p:cNvSpPr>
          <p:nvPr>
            <p:ph type="title" hasCustomPrompt="1"/>
          </p:nvPr>
        </p:nvSpPr>
        <p:spPr>
          <a:xfrm>
            <a:off x="229500" y="631719"/>
            <a:ext cx="7310133" cy="592708"/>
          </a:xfrm>
          <a:prstGeom prst="rect">
            <a:avLst/>
          </a:prstGeom>
        </p:spPr>
        <p:txBody>
          <a:bodyPr vert="horz" lIns="0" tIns="0" rIns="0" bIns="0" rtlCol="0" anchor="t">
            <a:noAutofit/>
          </a:bodyPr>
          <a:lstStyle>
            <a:lvl1pPr>
              <a:defRPr/>
            </a:lvl1pPr>
          </a:lstStyle>
          <a:p>
            <a:r>
              <a:rPr lang="en-GB"/>
              <a:t>Click to edit master title style</a:t>
            </a:r>
          </a:p>
        </p:txBody>
      </p:sp>
      <p:sp>
        <p:nvSpPr>
          <p:cNvPr id="15" name="Slide Number Placeholder 5"/>
          <p:cNvSpPr>
            <a:spLocks noGrp="1"/>
          </p:cNvSpPr>
          <p:nvPr>
            <p:ph type="sldNum" sz="quarter" idx="4"/>
          </p:nvPr>
        </p:nvSpPr>
        <p:spPr>
          <a:xfrm>
            <a:off x="6921282" y="9378270"/>
            <a:ext cx="618351" cy="288713"/>
          </a:xfrm>
          <a:prstGeom prst="rect">
            <a:avLst/>
          </a:prstGeom>
        </p:spPr>
        <p:txBody>
          <a:bodyPr vert="horz" lIns="0" tIns="0" rIns="0" bIns="0" rtlCol="0" anchor="ctr"/>
          <a:lstStyle>
            <a:lvl1pPr algn="r">
              <a:defRPr sz="638">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8" hasCustomPrompt="1"/>
          </p:nvPr>
        </p:nvSpPr>
        <p:spPr>
          <a:xfrm>
            <a:off x="3886200" y="9377147"/>
            <a:ext cx="2977621" cy="290095"/>
          </a:xfrm>
        </p:spPr>
        <p:txBody>
          <a:bodyPr anchor="ctr">
            <a:noAutofit/>
          </a:bodyPr>
          <a:lstStyle>
            <a:lvl1pPr>
              <a:spcBef>
                <a:spcPts val="383"/>
              </a:spcBef>
              <a:defRPr sz="510">
                <a:solidFill>
                  <a:schemeClr val="tx1"/>
                </a:solidFill>
              </a:defRPr>
            </a:lvl1pPr>
          </a:lstStyle>
          <a:p>
            <a:pPr lvl="0"/>
            <a:r>
              <a:rPr lang="en-US"/>
              <a:t>Click to add footer text</a:t>
            </a:r>
          </a:p>
        </p:txBody>
      </p:sp>
    </p:spTree>
    <p:extLst>
      <p:ext uri="{BB962C8B-B14F-4D97-AF65-F5344CB8AC3E}">
        <p14:creationId xmlns:p14="http://schemas.microsoft.com/office/powerpoint/2010/main" val="489026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2 x content - no sub headin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229500" y="2505287"/>
            <a:ext cx="3587085" cy="5871360"/>
          </a:xfrm>
        </p:spPr>
        <p:txBody>
          <a:bodyPr>
            <a:noAutofit/>
          </a:bodyPr>
          <a:lstStyle>
            <a:lvl1pPr>
              <a:defRPr sz="893" b="0">
                <a:solidFill>
                  <a:schemeClr val="tx1"/>
                </a:solidFill>
              </a:defRPr>
            </a:lvl1pPr>
            <a:lvl2pPr>
              <a:spcBef>
                <a:spcPts val="383"/>
              </a:spcBef>
              <a:defRPr sz="893">
                <a:solidFill>
                  <a:schemeClr val="tx1"/>
                </a:solidFill>
              </a:defRPr>
            </a:lvl2pPr>
            <a:lvl3pPr>
              <a:spcBef>
                <a:spcPts val="383"/>
              </a:spcBef>
              <a:defRPr sz="893">
                <a:solidFill>
                  <a:schemeClr val="tx1"/>
                </a:solidFill>
              </a:defRPr>
            </a:lvl3pPr>
            <a:lvl4pPr>
              <a:spcBef>
                <a:spcPts val="383"/>
              </a:spcBef>
              <a:defRPr sz="893">
                <a:solidFill>
                  <a:schemeClr val="tx1"/>
                </a:solidFill>
              </a:defRPr>
            </a:lvl4pPr>
            <a:lvl5pPr>
              <a:spcBef>
                <a:spcPts val="383"/>
              </a:spcBef>
              <a:defRPr sz="893">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35"/>
          <p:cNvSpPr>
            <a:spLocks noGrp="1"/>
          </p:cNvSpPr>
          <p:nvPr>
            <p:ph sz="quarter" idx="14" hasCustomPrompt="1"/>
          </p:nvPr>
        </p:nvSpPr>
        <p:spPr>
          <a:xfrm>
            <a:off x="3947128" y="2505287"/>
            <a:ext cx="3587085" cy="5871360"/>
          </a:xfrm>
        </p:spPr>
        <p:txBody>
          <a:bodyPr>
            <a:noAutofit/>
          </a:bodyPr>
          <a:lstStyle>
            <a:lvl1pPr>
              <a:defRPr sz="893" b="0">
                <a:solidFill>
                  <a:schemeClr val="tx1"/>
                </a:solidFill>
              </a:defRPr>
            </a:lvl1pPr>
            <a:lvl2pPr>
              <a:spcBef>
                <a:spcPts val="383"/>
              </a:spcBef>
              <a:defRPr sz="893">
                <a:solidFill>
                  <a:schemeClr val="tx1"/>
                </a:solidFill>
              </a:defRPr>
            </a:lvl2pPr>
            <a:lvl3pPr>
              <a:spcBef>
                <a:spcPts val="383"/>
              </a:spcBef>
              <a:defRPr sz="893">
                <a:solidFill>
                  <a:schemeClr val="tx1"/>
                </a:solidFill>
              </a:defRPr>
            </a:lvl3pPr>
            <a:lvl4pPr>
              <a:spcBef>
                <a:spcPts val="383"/>
              </a:spcBef>
              <a:defRPr sz="893">
                <a:solidFill>
                  <a:schemeClr val="tx1"/>
                </a:solidFill>
              </a:defRPr>
            </a:lvl4pPr>
            <a:lvl5pPr>
              <a:spcBef>
                <a:spcPts val="383"/>
              </a:spcBef>
              <a:defRPr sz="893">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Title Placeholder 1"/>
          <p:cNvSpPr>
            <a:spLocks noGrp="1"/>
          </p:cNvSpPr>
          <p:nvPr>
            <p:ph type="title" hasCustomPrompt="1"/>
          </p:nvPr>
        </p:nvSpPr>
        <p:spPr>
          <a:xfrm>
            <a:off x="229500" y="631719"/>
            <a:ext cx="7310133" cy="592708"/>
          </a:xfrm>
          <a:prstGeom prst="rect">
            <a:avLst/>
          </a:prstGeom>
        </p:spPr>
        <p:txBody>
          <a:bodyPr vert="horz" lIns="0" tIns="0" rIns="0" bIns="0" rtlCol="0" anchor="t">
            <a:noAutofit/>
          </a:bodyPr>
          <a:lstStyle>
            <a:lvl1pPr>
              <a:defRPr/>
            </a:lvl1pPr>
          </a:lstStyle>
          <a:p>
            <a:r>
              <a:rPr lang="en-GB"/>
              <a:t>Click to edit master title style</a:t>
            </a:r>
          </a:p>
        </p:txBody>
      </p:sp>
      <p:sp>
        <p:nvSpPr>
          <p:cNvPr id="16" name="Slide Number Placeholder 5"/>
          <p:cNvSpPr>
            <a:spLocks noGrp="1"/>
          </p:cNvSpPr>
          <p:nvPr>
            <p:ph type="sldNum" sz="quarter" idx="4"/>
          </p:nvPr>
        </p:nvSpPr>
        <p:spPr>
          <a:xfrm>
            <a:off x="6921282" y="9378270"/>
            <a:ext cx="618351" cy="288713"/>
          </a:xfrm>
          <a:prstGeom prst="rect">
            <a:avLst/>
          </a:prstGeom>
        </p:spPr>
        <p:txBody>
          <a:bodyPr vert="horz" lIns="0" tIns="0" rIns="0" bIns="0" rtlCol="0" anchor="ctr"/>
          <a:lstStyle>
            <a:lvl1pPr algn="r">
              <a:defRPr sz="638">
                <a:solidFill>
                  <a:schemeClr val="tx1"/>
                </a:solidFill>
              </a:defRPr>
            </a:lvl1pPr>
          </a:lstStyle>
          <a:p>
            <a:fld id="{4034BEE3-566C-4068-A777-C3A4762E861B}" type="slidenum">
              <a:rPr lang="en-GB" smtClean="0"/>
              <a:pPr/>
              <a:t>‹#›</a:t>
            </a:fld>
            <a:endParaRPr lang="en-GB" dirty="0"/>
          </a:p>
        </p:txBody>
      </p:sp>
      <p:sp>
        <p:nvSpPr>
          <p:cNvPr id="12" name="Text Placeholder 17"/>
          <p:cNvSpPr>
            <a:spLocks noGrp="1"/>
          </p:cNvSpPr>
          <p:nvPr>
            <p:ph type="body" sz="quarter" idx="18" hasCustomPrompt="1"/>
          </p:nvPr>
        </p:nvSpPr>
        <p:spPr>
          <a:xfrm>
            <a:off x="3886200" y="9377147"/>
            <a:ext cx="2977621" cy="290095"/>
          </a:xfrm>
        </p:spPr>
        <p:txBody>
          <a:bodyPr anchor="ctr">
            <a:noAutofit/>
          </a:bodyPr>
          <a:lstStyle>
            <a:lvl1pPr>
              <a:spcBef>
                <a:spcPts val="383"/>
              </a:spcBef>
              <a:defRPr sz="510">
                <a:solidFill>
                  <a:schemeClr val="tx1"/>
                </a:solidFill>
              </a:defRPr>
            </a:lvl1pPr>
          </a:lstStyle>
          <a:p>
            <a:pPr lvl="0"/>
            <a:r>
              <a:rPr lang="en-US"/>
              <a:t>Click to add footer text</a:t>
            </a:r>
          </a:p>
        </p:txBody>
      </p:sp>
    </p:spTree>
    <p:extLst>
      <p:ext uri="{BB962C8B-B14F-4D97-AF65-F5344CB8AC3E}">
        <p14:creationId xmlns:p14="http://schemas.microsoft.com/office/powerpoint/2010/main" val="1673974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9" name="Content Placeholder 2"/>
          <p:cNvSpPr>
            <a:spLocks noGrp="1"/>
          </p:cNvSpPr>
          <p:nvPr>
            <p:ph idx="1"/>
          </p:nvPr>
        </p:nvSpPr>
        <p:spPr>
          <a:xfrm>
            <a:off x="229499" y="2505287"/>
            <a:ext cx="2345490" cy="5872057"/>
          </a:xfrm>
        </p:spPr>
        <p:txBody>
          <a:bodyPr>
            <a:noAutofit/>
          </a:bodyPr>
          <a:lstStyle>
            <a:lvl1pPr>
              <a:defRPr sz="893" b="0">
                <a:solidFill>
                  <a:schemeClr val="tx1"/>
                </a:solidFill>
              </a:defRPr>
            </a:lvl1pPr>
            <a:lvl2pPr>
              <a:spcBef>
                <a:spcPts val="383"/>
              </a:spcBef>
              <a:defRPr sz="893">
                <a:solidFill>
                  <a:schemeClr val="tx1"/>
                </a:solidFill>
              </a:defRPr>
            </a:lvl2pPr>
            <a:lvl3pPr>
              <a:spcBef>
                <a:spcPts val="383"/>
              </a:spcBef>
              <a:defRPr sz="893">
                <a:solidFill>
                  <a:schemeClr val="tx1"/>
                </a:solidFill>
              </a:defRPr>
            </a:lvl3pPr>
            <a:lvl4pPr>
              <a:spcBef>
                <a:spcPts val="383"/>
              </a:spcBef>
              <a:defRPr sz="893">
                <a:solidFill>
                  <a:schemeClr val="tx1"/>
                </a:solidFill>
              </a:defRPr>
            </a:lvl4pPr>
            <a:lvl5pPr>
              <a:spcBef>
                <a:spcPts val="383"/>
              </a:spcBef>
              <a:defRPr sz="893">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2"/>
          <p:cNvSpPr>
            <a:spLocks noGrp="1"/>
          </p:cNvSpPr>
          <p:nvPr>
            <p:ph idx="14"/>
          </p:nvPr>
        </p:nvSpPr>
        <p:spPr>
          <a:xfrm>
            <a:off x="2710220" y="2505287"/>
            <a:ext cx="2345490" cy="5872057"/>
          </a:xfrm>
        </p:spPr>
        <p:txBody>
          <a:bodyPr>
            <a:noAutofit/>
          </a:bodyPr>
          <a:lstStyle>
            <a:lvl1pPr>
              <a:defRPr sz="893" b="0">
                <a:solidFill>
                  <a:schemeClr val="tx1"/>
                </a:solidFill>
              </a:defRPr>
            </a:lvl1pPr>
            <a:lvl2pPr>
              <a:spcBef>
                <a:spcPts val="383"/>
              </a:spcBef>
              <a:defRPr sz="893">
                <a:solidFill>
                  <a:schemeClr val="tx1"/>
                </a:solidFill>
              </a:defRPr>
            </a:lvl2pPr>
            <a:lvl3pPr>
              <a:spcBef>
                <a:spcPts val="383"/>
              </a:spcBef>
              <a:defRPr sz="893">
                <a:solidFill>
                  <a:schemeClr val="tx1"/>
                </a:solidFill>
              </a:defRPr>
            </a:lvl3pPr>
            <a:lvl4pPr>
              <a:spcBef>
                <a:spcPts val="383"/>
              </a:spcBef>
              <a:defRPr sz="893">
                <a:solidFill>
                  <a:schemeClr val="tx1"/>
                </a:solidFill>
              </a:defRPr>
            </a:lvl4pPr>
            <a:lvl5pPr>
              <a:spcBef>
                <a:spcPts val="383"/>
              </a:spcBef>
              <a:defRPr sz="893">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Content Placeholder 2"/>
          <p:cNvSpPr>
            <a:spLocks noGrp="1"/>
          </p:cNvSpPr>
          <p:nvPr>
            <p:ph idx="15"/>
          </p:nvPr>
        </p:nvSpPr>
        <p:spPr>
          <a:xfrm>
            <a:off x="5190941" y="2505287"/>
            <a:ext cx="2345490" cy="5872057"/>
          </a:xfrm>
        </p:spPr>
        <p:txBody>
          <a:bodyPr>
            <a:noAutofit/>
          </a:bodyPr>
          <a:lstStyle>
            <a:lvl1pPr>
              <a:defRPr sz="893" b="0">
                <a:solidFill>
                  <a:schemeClr val="tx1"/>
                </a:solidFill>
              </a:defRPr>
            </a:lvl1pPr>
            <a:lvl2pPr>
              <a:spcBef>
                <a:spcPts val="383"/>
              </a:spcBef>
              <a:defRPr sz="893">
                <a:solidFill>
                  <a:schemeClr val="tx1"/>
                </a:solidFill>
              </a:defRPr>
            </a:lvl2pPr>
            <a:lvl3pPr>
              <a:spcBef>
                <a:spcPts val="383"/>
              </a:spcBef>
              <a:defRPr sz="893">
                <a:solidFill>
                  <a:schemeClr val="tx1"/>
                </a:solidFill>
              </a:defRPr>
            </a:lvl3pPr>
            <a:lvl4pPr>
              <a:spcBef>
                <a:spcPts val="383"/>
              </a:spcBef>
              <a:defRPr sz="893">
                <a:solidFill>
                  <a:schemeClr val="tx1"/>
                </a:solidFill>
              </a:defRPr>
            </a:lvl4pPr>
            <a:lvl5pPr>
              <a:spcBef>
                <a:spcPts val="383"/>
              </a:spcBef>
              <a:defRPr sz="893">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6" name="Title Placeholder 1"/>
          <p:cNvSpPr>
            <a:spLocks noGrp="1"/>
          </p:cNvSpPr>
          <p:nvPr>
            <p:ph type="title" hasCustomPrompt="1"/>
          </p:nvPr>
        </p:nvSpPr>
        <p:spPr>
          <a:xfrm>
            <a:off x="229500" y="631719"/>
            <a:ext cx="7310133" cy="592708"/>
          </a:xfrm>
          <a:prstGeom prst="rect">
            <a:avLst/>
          </a:prstGeom>
        </p:spPr>
        <p:txBody>
          <a:bodyPr vert="horz" lIns="0" tIns="0" rIns="0" bIns="0" rtlCol="0" anchor="t">
            <a:noAutofit/>
          </a:bodyPr>
          <a:lstStyle>
            <a:lvl1pPr>
              <a:defRPr/>
            </a:lvl1pPr>
          </a:lstStyle>
          <a:p>
            <a:r>
              <a:rPr lang="en-GB"/>
              <a:t>Click to edit master title style</a:t>
            </a:r>
          </a:p>
        </p:txBody>
      </p:sp>
      <p:sp>
        <p:nvSpPr>
          <p:cNvPr id="18" name="Text Placeholder 17"/>
          <p:cNvSpPr>
            <a:spLocks noGrp="1"/>
          </p:cNvSpPr>
          <p:nvPr>
            <p:ph type="body" sz="quarter" idx="18" hasCustomPrompt="1"/>
          </p:nvPr>
        </p:nvSpPr>
        <p:spPr>
          <a:xfrm>
            <a:off x="3886200" y="9377147"/>
            <a:ext cx="2977621" cy="290095"/>
          </a:xfrm>
        </p:spPr>
        <p:txBody>
          <a:bodyPr anchor="ctr">
            <a:noAutofit/>
          </a:bodyPr>
          <a:lstStyle>
            <a:lvl1pPr>
              <a:spcBef>
                <a:spcPts val="383"/>
              </a:spcBef>
              <a:defRPr sz="510">
                <a:solidFill>
                  <a:schemeClr val="tx1"/>
                </a:solidFill>
              </a:defRPr>
            </a:lvl1pPr>
          </a:lstStyle>
          <a:p>
            <a:pPr lvl="0"/>
            <a:r>
              <a:rPr lang="en-US"/>
              <a:t>Click to add footer text</a:t>
            </a:r>
          </a:p>
        </p:txBody>
      </p:sp>
      <p:sp>
        <p:nvSpPr>
          <p:cNvPr id="19" name="Slide Number Placeholder 5"/>
          <p:cNvSpPr>
            <a:spLocks noGrp="1"/>
          </p:cNvSpPr>
          <p:nvPr>
            <p:ph type="sldNum" sz="quarter" idx="4"/>
          </p:nvPr>
        </p:nvSpPr>
        <p:spPr>
          <a:xfrm>
            <a:off x="6921282" y="9378270"/>
            <a:ext cx="618351" cy="288713"/>
          </a:xfrm>
          <a:prstGeom prst="rect">
            <a:avLst/>
          </a:prstGeom>
        </p:spPr>
        <p:txBody>
          <a:bodyPr vert="horz" lIns="0" tIns="0" rIns="0" bIns="0" rtlCol="0" anchor="ctr"/>
          <a:lstStyle>
            <a:lvl1pPr algn="r">
              <a:defRPr sz="638">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1768492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229499" y="2505287"/>
            <a:ext cx="1730430" cy="5872057"/>
          </a:xfrm>
        </p:spPr>
        <p:txBody>
          <a:bodyPr>
            <a:noAutofit/>
          </a:bodyPr>
          <a:lstStyle>
            <a:lvl1pPr>
              <a:defRPr sz="893" b="0">
                <a:solidFill>
                  <a:schemeClr val="tx1"/>
                </a:solidFill>
              </a:defRPr>
            </a:lvl1pPr>
            <a:lvl2pPr>
              <a:spcBef>
                <a:spcPts val="383"/>
              </a:spcBef>
              <a:defRPr sz="893">
                <a:solidFill>
                  <a:schemeClr val="tx1"/>
                </a:solidFill>
              </a:defRPr>
            </a:lvl2pPr>
            <a:lvl3pPr>
              <a:spcBef>
                <a:spcPts val="383"/>
              </a:spcBef>
              <a:defRPr sz="893">
                <a:solidFill>
                  <a:schemeClr val="tx1"/>
                </a:solidFill>
              </a:defRPr>
            </a:lvl3pPr>
            <a:lvl4pPr>
              <a:spcBef>
                <a:spcPts val="383"/>
              </a:spcBef>
              <a:defRPr sz="893">
                <a:solidFill>
                  <a:schemeClr val="tx1"/>
                </a:solidFill>
              </a:defRPr>
            </a:lvl4pPr>
            <a:lvl5pPr>
              <a:spcBef>
                <a:spcPts val="383"/>
              </a:spcBef>
              <a:defRPr sz="893">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Content Placeholder 2"/>
          <p:cNvSpPr>
            <a:spLocks noGrp="1"/>
          </p:cNvSpPr>
          <p:nvPr>
            <p:ph idx="14" hasCustomPrompt="1"/>
          </p:nvPr>
        </p:nvSpPr>
        <p:spPr>
          <a:xfrm>
            <a:off x="2087935" y="2505287"/>
            <a:ext cx="1730430" cy="5872057"/>
          </a:xfrm>
        </p:spPr>
        <p:txBody>
          <a:bodyPr>
            <a:noAutofit/>
          </a:bodyPr>
          <a:lstStyle>
            <a:lvl1pPr>
              <a:defRPr sz="893" b="0">
                <a:solidFill>
                  <a:schemeClr val="tx1"/>
                </a:solidFill>
              </a:defRPr>
            </a:lvl1pPr>
            <a:lvl2pPr>
              <a:spcBef>
                <a:spcPts val="383"/>
              </a:spcBef>
              <a:defRPr sz="893">
                <a:solidFill>
                  <a:schemeClr val="tx1"/>
                </a:solidFill>
              </a:defRPr>
            </a:lvl2pPr>
            <a:lvl3pPr>
              <a:spcBef>
                <a:spcPts val="383"/>
              </a:spcBef>
              <a:defRPr sz="893">
                <a:solidFill>
                  <a:schemeClr val="tx1"/>
                </a:solidFill>
              </a:defRPr>
            </a:lvl3pPr>
            <a:lvl4pPr>
              <a:spcBef>
                <a:spcPts val="383"/>
              </a:spcBef>
              <a:defRPr sz="893">
                <a:solidFill>
                  <a:schemeClr val="tx1"/>
                </a:solidFill>
              </a:defRPr>
            </a:lvl4pPr>
            <a:lvl5pPr>
              <a:spcBef>
                <a:spcPts val="383"/>
              </a:spcBef>
              <a:defRPr sz="893">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3" name="Content Placeholder 2"/>
          <p:cNvSpPr>
            <a:spLocks noGrp="1"/>
          </p:cNvSpPr>
          <p:nvPr>
            <p:ph idx="15" hasCustomPrompt="1"/>
          </p:nvPr>
        </p:nvSpPr>
        <p:spPr>
          <a:xfrm>
            <a:off x="3946371" y="2505287"/>
            <a:ext cx="1730430" cy="5872057"/>
          </a:xfrm>
        </p:spPr>
        <p:txBody>
          <a:bodyPr>
            <a:noAutofit/>
          </a:bodyPr>
          <a:lstStyle>
            <a:lvl1pPr>
              <a:defRPr sz="893" b="0">
                <a:solidFill>
                  <a:schemeClr val="tx1"/>
                </a:solidFill>
              </a:defRPr>
            </a:lvl1pPr>
            <a:lvl2pPr>
              <a:spcBef>
                <a:spcPts val="383"/>
              </a:spcBef>
              <a:defRPr sz="893">
                <a:solidFill>
                  <a:schemeClr val="tx1"/>
                </a:solidFill>
              </a:defRPr>
            </a:lvl2pPr>
            <a:lvl3pPr>
              <a:spcBef>
                <a:spcPts val="383"/>
              </a:spcBef>
              <a:defRPr sz="893">
                <a:solidFill>
                  <a:schemeClr val="tx1"/>
                </a:solidFill>
              </a:defRPr>
            </a:lvl3pPr>
            <a:lvl4pPr>
              <a:spcBef>
                <a:spcPts val="383"/>
              </a:spcBef>
              <a:defRPr sz="893">
                <a:solidFill>
                  <a:schemeClr val="tx1"/>
                </a:solidFill>
              </a:defRPr>
            </a:lvl4pPr>
            <a:lvl5pPr>
              <a:spcBef>
                <a:spcPts val="383"/>
              </a:spcBef>
              <a:defRPr sz="893">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8" name="Content Placeholder 2"/>
          <p:cNvSpPr>
            <a:spLocks noGrp="1"/>
          </p:cNvSpPr>
          <p:nvPr>
            <p:ph idx="16" hasCustomPrompt="1"/>
          </p:nvPr>
        </p:nvSpPr>
        <p:spPr>
          <a:xfrm>
            <a:off x="5804807" y="2505287"/>
            <a:ext cx="1730430" cy="5872057"/>
          </a:xfrm>
        </p:spPr>
        <p:txBody>
          <a:bodyPr>
            <a:noAutofit/>
          </a:bodyPr>
          <a:lstStyle>
            <a:lvl1pPr>
              <a:defRPr sz="893" b="0">
                <a:solidFill>
                  <a:schemeClr val="tx1"/>
                </a:solidFill>
              </a:defRPr>
            </a:lvl1pPr>
            <a:lvl2pPr>
              <a:spcBef>
                <a:spcPts val="383"/>
              </a:spcBef>
              <a:defRPr sz="893">
                <a:solidFill>
                  <a:schemeClr val="tx1"/>
                </a:solidFill>
              </a:defRPr>
            </a:lvl2pPr>
            <a:lvl3pPr>
              <a:spcBef>
                <a:spcPts val="383"/>
              </a:spcBef>
              <a:defRPr sz="893">
                <a:solidFill>
                  <a:schemeClr val="tx1"/>
                </a:solidFill>
              </a:defRPr>
            </a:lvl3pPr>
            <a:lvl4pPr>
              <a:spcBef>
                <a:spcPts val="383"/>
              </a:spcBef>
              <a:defRPr sz="893">
                <a:solidFill>
                  <a:schemeClr val="tx1"/>
                </a:solidFill>
              </a:defRPr>
            </a:lvl4pPr>
            <a:lvl5pPr>
              <a:spcBef>
                <a:spcPts val="383"/>
              </a:spcBef>
              <a:defRPr sz="893">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9" name="Title Placeholder 1"/>
          <p:cNvSpPr>
            <a:spLocks noGrp="1"/>
          </p:cNvSpPr>
          <p:nvPr>
            <p:ph type="title" hasCustomPrompt="1"/>
          </p:nvPr>
        </p:nvSpPr>
        <p:spPr>
          <a:xfrm>
            <a:off x="229500" y="631719"/>
            <a:ext cx="7310133" cy="592708"/>
          </a:xfrm>
          <a:prstGeom prst="rect">
            <a:avLst/>
          </a:prstGeom>
        </p:spPr>
        <p:txBody>
          <a:bodyPr vert="horz" lIns="0" tIns="0" rIns="0" bIns="0" rtlCol="0" anchor="t">
            <a:noAutofit/>
          </a:bodyPr>
          <a:lstStyle>
            <a:lvl1pPr>
              <a:defRPr/>
            </a:lvl1pPr>
          </a:lstStyle>
          <a:p>
            <a:r>
              <a:rPr lang="en-GB"/>
              <a:t>Click to edit master title style</a:t>
            </a:r>
          </a:p>
        </p:txBody>
      </p:sp>
      <p:sp>
        <p:nvSpPr>
          <p:cNvPr id="21" name="Text Placeholder 17"/>
          <p:cNvSpPr>
            <a:spLocks noGrp="1"/>
          </p:cNvSpPr>
          <p:nvPr>
            <p:ph type="body" sz="quarter" idx="19" hasCustomPrompt="1"/>
          </p:nvPr>
        </p:nvSpPr>
        <p:spPr>
          <a:xfrm>
            <a:off x="3886200" y="9377147"/>
            <a:ext cx="2977621" cy="290095"/>
          </a:xfrm>
        </p:spPr>
        <p:txBody>
          <a:bodyPr anchor="ctr">
            <a:noAutofit/>
          </a:bodyPr>
          <a:lstStyle>
            <a:lvl1pPr>
              <a:spcBef>
                <a:spcPts val="383"/>
              </a:spcBef>
              <a:defRPr sz="510">
                <a:solidFill>
                  <a:schemeClr val="tx1"/>
                </a:solidFill>
              </a:defRPr>
            </a:lvl1pPr>
          </a:lstStyle>
          <a:p>
            <a:pPr lvl="0"/>
            <a:r>
              <a:rPr lang="en-US"/>
              <a:t>Click to add footer text</a:t>
            </a:r>
          </a:p>
        </p:txBody>
      </p:sp>
      <p:sp>
        <p:nvSpPr>
          <p:cNvPr id="22" name="Slide Number Placeholder 5"/>
          <p:cNvSpPr>
            <a:spLocks noGrp="1"/>
          </p:cNvSpPr>
          <p:nvPr>
            <p:ph type="sldNum" sz="quarter" idx="4"/>
          </p:nvPr>
        </p:nvSpPr>
        <p:spPr>
          <a:xfrm>
            <a:off x="6921282" y="9378270"/>
            <a:ext cx="618351" cy="288713"/>
          </a:xfrm>
          <a:prstGeom prst="rect">
            <a:avLst/>
          </a:prstGeom>
        </p:spPr>
        <p:txBody>
          <a:bodyPr vert="horz" lIns="0" tIns="0" rIns="0" bIns="0" rtlCol="0" anchor="ctr"/>
          <a:lstStyle>
            <a:lvl1pPr algn="r">
              <a:defRPr sz="638">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1949772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229500" y="631719"/>
            <a:ext cx="7310133" cy="592708"/>
          </a:xfrm>
          <a:prstGeom prst="rect">
            <a:avLst/>
          </a:prstGeom>
        </p:spPr>
        <p:txBody>
          <a:bodyPr vert="horz" lIns="0" tIns="0" rIns="0" bIns="0" rtlCol="0" anchor="t">
            <a:noAutofit/>
          </a:bodyPr>
          <a:lstStyle>
            <a:lvl1pPr>
              <a:defRPr/>
            </a:lvl1pPr>
          </a:lstStyle>
          <a:p>
            <a:r>
              <a:rPr lang="en-GB"/>
              <a:t>Click to edit master title style</a:t>
            </a:r>
          </a:p>
        </p:txBody>
      </p:sp>
      <p:sp>
        <p:nvSpPr>
          <p:cNvPr id="11" name="Slide Number Placeholder 5"/>
          <p:cNvSpPr>
            <a:spLocks noGrp="1"/>
          </p:cNvSpPr>
          <p:nvPr>
            <p:ph type="sldNum" sz="quarter" idx="4"/>
          </p:nvPr>
        </p:nvSpPr>
        <p:spPr>
          <a:xfrm>
            <a:off x="6921282" y="9378270"/>
            <a:ext cx="618351" cy="288713"/>
          </a:xfrm>
          <a:prstGeom prst="rect">
            <a:avLst/>
          </a:prstGeom>
        </p:spPr>
        <p:txBody>
          <a:bodyPr vert="horz" lIns="0" tIns="0" rIns="0" bIns="0" rtlCol="0" anchor="ctr"/>
          <a:lstStyle>
            <a:lvl1pPr algn="r">
              <a:defRPr sz="638">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8" hasCustomPrompt="1"/>
          </p:nvPr>
        </p:nvSpPr>
        <p:spPr>
          <a:xfrm>
            <a:off x="3886200" y="9377147"/>
            <a:ext cx="2977621" cy="290095"/>
          </a:xfrm>
        </p:spPr>
        <p:txBody>
          <a:bodyPr anchor="ctr">
            <a:noAutofit/>
          </a:bodyPr>
          <a:lstStyle>
            <a:lvl1pPr>
              <a:spcBef>
                <a:spcPts val="383"/>
              </a:spcBef>
              <a:defRPr sz="510">
                <a:solidFill>
                  <a:schemeClr val="tx1"/>
                </a:solidFill>
              </a:defRPr>
            </a:lvl1pPr>
          </a:lstStyle>
          <a:p>
            <a:pPr lvl="0"/>
            <a:r>
              <a:rPr lang="en-US"/>
              <a:t>Click to add footer text</a:t>
            </a:r>
          </a:p>
        </p:txBody>
      </p:sp>
    </p:spTree>
    <p:extLst>
      <p:ext uri="{BB962C8B-B14F-4D97-AF65-F5344CB8AC3E}">
        <p14:creationId xmlns:p14="http://schemas.microsoft.com/office/powerpoint/2010/main" val="269032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229731" y="4377788"/>
            <a:ext cx="7309901" cy="2325484"/>
          </a:xfrm>
          <a:prstGeom prst="rect">
            <a:avLst/>
          </a:prstGeom>
        </p:spPr>
        <p:txBody>
          <a:bodyPr anchor="t"/>
          <a:lstStyle>
            <a:lvl1pPr algn="l">
              <a:spcBef>
                <a:spcPts val="127"/>
              </a:spcBef>
              <a:defRPr sz="1530" b="1">
                <a:solidFill>
                  <a:schemeClr val="tx1"/>
                </a:solidFill>
              </a:defRPr>
            </a:lvl1pPr>
            <a:lvl2pPr marL="0" indent="0" algn="l">
              <a:spcBef>
                <a:spcPts val="127"/>
              </a:spcBef>
              <a:buNone/>
              <a:defRPr sz="1403" b="0">
                <a:solidFill>
                  <a:schemeClr val="tx1"/>
                </a:solidFill>
              </a:defRPr>
            </a:lvl2pPr>
          </a:lstStyle>
          <a:p>
            <a:pPr lvl="0"/>
            <a:r>
              <a:rPr lang="en-GB"/>
              <a:t>Click to edit master text styles</a:t>
            </a:r>
          </a:p>
          <a:p>
            <a:pPr lvl="1"/>
            <a:r>
              <a:rPr lang="en-GB"/>
              <a:t>Second level</a:t>
            </a:r>
          </a:p>
        </p:txBody>
      </p:sp>
      <p:sp>
        <p:nvSpPr>
          <p:cNvPr id="5" name="Text Placeholder 2"/>
          <p:cNvSpPr>
            <a:spLocks noGrp="1"/>
          </p:cNvSpPr>
          <p:nvPr>
            <p:ph type="body" sz="quarter" idx="16" hasCustomPrompt="1"/>
          </p:nvPr>
        </p:nvSpPr>
        <p:spPr>
          <a:xfrm>
            <a:off x="229499" y="3761520"/>
            <a:ext cx="622631" cy="603039"/>
          </a:xfrm>
          <a:prstGeom prst="rect">
            <a:avLst/>
          </a:prstGeom>
        </p:spPr>
        <p:txBody>
          <a:bodyPr anchor="t"/>
          <a:lstStyle>
            <a:lvl1pPr algn="l">
              <a:spcBef>
                <a:spcPts val="127"/>
              </a:spcBef>
              <a:defRPr sz="1530" b="1">
                <a:solidFill>
                  <a:schemeClr val="tx1"/>
                </a:solidFill>
              </a:defRPr>
            </a:lvl1pPr>
            <a:lvl2pPr marL="0" indent="0" algn="l">
              <a:spcBef>
                <a:spcPts val="127"/>
              </a:spcBef>
              <a:buNone/>
              <a:defRPr sz="1403" b="0">
                <a:solidFill>
                  <a:schemeClr val="tx1"/>
                </a:solidFill>
              </a:defRPr>
            </a:lvl2pPr>
          </a:lstStyle>
          <a:p>
            <a:pPr lvl="0"/>
            <a:r>
              <a:rPr lang="en-US"/>
              <a:t>No.</a:t>
            </a:r>
          </a:p>
        </p:txBody>
      </p:sp>
    </p:spTree>
    <p:extLst>
      <p:ext uri="{BB962C8B-B14F-4D97-AF65-F5344CB8AC3E}">
        <p14:creationId xmlns:p14="http://schemas.microsoft.com/office/powerpoint/2010/main" val="99115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Slide Number Placeholder 2"/>
          <p:cNvSpPr>
            <a:spLocks noGrp="1"/>
          </p:cNvSpPr>
          <p:nvPr>
            <p:ph type="sldNum" sz="quarter" idx="10"/>
          </p:nvPr>
        </p:nvSpPr>
        <p:spPr>
          <a:xfrm>
            <a:off x="6921282" y="9378270"/>
            <a:ext cx="618351" cy="288713"/>
          </a:xfrm>
          <a:prstGeom prst="rect">
            <a:avLst/>
          </a:prstGeom>
        </p:spPr>
        <p:txBody>
          <a:bodyPr/>
          <a:lstStyle/>
          <a:p>
            <a:fld id="{9784CBA3-D598-4B1F-BAA3-EE14B5154290}" type="slidenum">
              <a:rPr lang="en-AU" smtClean="0"/>
              <a:pPr/>
              <a:t>‹#›</a:t>
            </a:fld>
            <a:endParaRPr lang="en-AU" dirty="0"/>
          </a:p>
        </p:txBody>
      </p:sp>
    </p:spTree>
    <p:extLst>
      <p:ext uri="{BB962C8B-B14F-4D97-AF65-F5344CB8AC3E}">
        <p14:creationId xmlns:p14="http://schemas.microsoft.com/office/powerpoint/2010/main" val="3733239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229500" y="631720"/>
            <a:ext cx="7310133" cy="1033041"/>
          </a:xfrm>
          <a:prstGeom prst="rect">
            <a:avLst/>
          </a:prstGeom>
        </p:spPr>
        <p:txBody>
          <a:bodyPr vert="horz" lIns="0" tIns="0" rIns="0" bIns="0" rtlCol="0" anchor="t">
            <a:noAutofit/>
          </a:bodyPr>
          <a:lstStyle/>
          <a:p>
            <a:r>
              <a:rPr lang="en-GB"/>
              <a:t>Click to edit master title style</a:t>
            </a:r>
          </a:p>
        </p:txBody>
      </p:sp>
      <p:sp>
        <p:nvSpPr>
          <p:cNvPr id="92" name="Text Placeholder 2"/>
          <p:cNvSpPr>
            <a:spLocks noGrp="1"/>
          </p:cNvSpPr>
          <p:nvPr>
            <p:ph type="body" idx="1"/>
          </p:nvPr>
        </p:nvSpPr>
        <p:spPr>
          <a:xfrm>
            <a:off x="229500" y="2505287"/>
            <a:ext cx="7310133" cy="5872057"/>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98438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582930" rtl="0" eaLnBrk="1" latinLnBrk="0" hangingPunct="1">
        <a:lnSpc>
          <a:spcPct val="100000"/>
        </a:lnSpc>
        <a:spcBef>
          <a:spcPts val="383"/>
        </a:spcBef>
        <a:buNone/>
        <a:defRPr sz="1275" b="1" kern="1200">
          <a:solidFill>
            <a:schemeClr val="tx1"/>
          </a:solidFill>
          <a:latin typeface="+mj-lt"/>
          <a:ea typeface="+mj-ea"/>
          <a:cs typeface="+mj-cs"/>
        </a:defRPr>
      </a:lvl1pPr>
    </p:titleStyle>
    <p:bodyStyle>
      <a:lvl1pPr marL="0" indent="0" algn="l" defTabSz="582930" rtl="0" eaLnBrk="1" latinLnBrk="0" hangingPunct="1">
        <a:lnSpc>
          <a:spcPct val="100000"/>
        </a:lnSpc>
        <a:spcBef>
          <a:spcPts val="765"/>
        </a:spcBef>
        <a:buFont typeface="Arial" panose="020B0604020202020204" pitchFamily="34" charset="0"/>
        <a:buNone/>
        <a:defRPr sz="893" kern="1200">
          <a:solidFill>
            <a:schemeClr val="tx1"/>
          </a:solidFill>
          <a:latin typeface="+mn-lt"/>
          <a:ea typeface="+mn-ea"/>
          <a:cs typeface="+mn-cs"/>
        </a:defRPr>
      </a:lvl1pPr>
      <a:lvl2pPr marL="115372" indent="-115372" algn="l" defTabSz="582930" rtl="0" eaLnBrk="1" latinLnBrk="0" hangingPunct="1">
        <a:lnSpc>
          <a:spcPct val="100000"/>
        </a:lnSpc>
        <a:spcBef>
          <a:spcPts val="383"/>
        </a:spcBef>
        <a:buFont typeface="Wingdings" panose="05000000000000000000" pitchFamily="2" charset="2"/>
        <a:buChar char="§"/>
        <a:defRPr sz="893" kern="1200">
          <a:solidFill>
            <a:schemeClr val="tx1"/>
          </a:solidFill>
          <a:latin typeface="+mn-lt"/>
          <a:ea typeface="+mn-ea"/>
          <a:cs typeface="+mn-cs"/>
        </a:defRPr>
      </a:lvl2pPr>
      <a:lvl3pPr marL="230743" indent="-115372" algn="l" defTabSz="582930" rtl="0" eaLnBrk="1" latinLnBrk="0" hangingPunct="1">
        <a:lnSpc>
          <a:spcPct val="100000"/>
        </a:lnSpc>
        <a:spcBef>
          <a:spcPts val="383"/>
        </a:spcBef>
        <a:buFont typeface="Wingdings" panose="05000000000000000000" pitchFamily="2" charset="2"/>
        <a:buChar char="§"/>
        <a:defRPr sz="893" kern="1200">
          <a:solidFill>
            <a:schemeClr val="tx1"/>
          </a:solidFill>
          <a:latin typeface="+mn-lt"/>
          <a:ea typeface="+mn-ea"/>
          <a:cs typeface="+mn-cs"/>
        </a:defRPr>
      </a:lvl3pPr>
      <a:lvl4pPr marL="346115" indent="-115372" algn="l" defTabSz="582930" rtl="0" eaLnBrk="1" latinLnBrk="0" hangingPunct="1">
        <a:lnSpc>
          <a:spcPct val="100000"/>
        </a:lnSpc>
        <a:spcBef>
          <a:spcPts val="383"/>
        </a:spcBef>
        <a:buFont typeface="Wingdings" panose="05000000000000000000" pitchFamily="2" charset="2"/>
        <a:buChar char="§"/>
        <a:defRPr sz="893" kern="1200">
          <a:solidFill>
            <a:schemeClr val="tx1"/>
          </a:solidFill>
          <a:latin typeface="+mn-lt"/>
          <a:ea typeface="+mn-ea"/>
          <a:cs typeface="+mn-cs"/>
        </a:defRPr>
      </a:lvl4pPr>
      <a:lvl5pPr marL="455414" indent="-109299" algn="l" defTabSz="582930" rtl="0" eaLnBrk="1" latinLnBrk="0" hangingPunct="1">
        <a:lnSpc>
          <a:spcPct val="100000"/>
        </a:lnSpc>
        <a:spcBef>
          <a:spcPts val="383"/>
        </a:spcBef>
        <a:buFont typeface="Wingdings" panose="05000000000000000000" pitchFamily="2" charset="2"/>
        <a:buChar char="§"/>
        <a:defRPr sz="893" kern="1200">
          <a:solidFill>
            <a:schemeClr val="tx1"/>
          </a:solidFill>
          <a:latin typeface="+mn-lt"/>
          <a:ea typeface="+mn-ea"/>
          <a:cs typeface="+mn-cs"/>
        </a:defRPr>
      </a:lvl5pPr>
      <a:lvl6pPr marL="160305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6pPr>
      <a:lvl7pPr marL="189452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7pPr>
      <a:lvl8pPr marL="218598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8pPr>
      <a:lvl9pPr marL="247745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9pPr>
    </p:bodyStyle>
    <p:otherStyle>
      <a:defPPr>
        <a:defRPr lang="en-US"/>
      </a:defPPr>
      <a:lvl1pPr marL="0" algn="l" defTabSz="582930" rtl="0" eaLnBrk="1" latinLnBrk="0" hangingPunct="1">
        <a:defRPr sz="1148" kern="1200">
          <a:solidFill>
            <a:schemeClr val="tx1"/>
          </a:solidFill>
          <a:latin typeface="+mn-lt"/>
          <a:ea typeface="+mn-ea"/>
          <a:cs typeface="+mn-cs"/>
        </a:defRPr>
      </a:lvl1pPr>
      <a:lvl2pPr marL="291465" algn="l" defTabSz="582930" rtl="0" eaLnBrk="1" latinLnBrk="0" hangingPunct="1">
        <a:defRPr sz="1148" kern="1200">
          <a:solidFill>
            <a:schemeClr val="tx1"/>
          </a:solidFill>
          <a:latin typeface="+mn-lt"/>
          <a:ea typeface="+mn-ea"/>
          <a:cs typeface="+mn-cs"/>
        </a:defRPr>
      </a:lvl2pPr>
      <a:lvl3pPr marL="582930" algn="l" defTabSz="582930" rtl="0" eaLnBrk="1" latinLnBrk="0" hangingPunct="1">
        <a:defRPr sz="1148" kern="1200">
          <a:solidFill>
            <a:schemeClr val="tx1"/>
          </a:solidFill>
          <a:latin typeface="+mn-lt"/>
          <a:ea typeface="+mn-ea"/>
          <a:cs typeface="+mn-cs"/>
        </a:defRPr>
      </a:lvl3pPr>
      <a:lvl4pPr marL="874395" algn="l" defTabSz="582930" rtl="0" eaLnBrk="1" latinLnBrk="0" hangingPunct="1">
        <a:defRPr sz="1148" kern="1200">
          <a:solidFill>
            <a:schemeClr val="tx1"/>
          </a:solidFill>
          <a:latin typeface="+mn-lt"/>
          <a:ea typeface="+mn-ea"/>
          <a:cs typeface="+mn-cs"/>
        </a:defRPr>
      </a:lvl4pPr>
      <a:lvl5pPr marL="1165860" algn="l" defTabSz="582930" rtl="0" eaLnBrk="1" latinLnBrk="0" hangingPunct="1">
        <a:defRPr sz="1148" kern="1200">
          <a:solidFill>
            <a:schemeClr val="tx1"/>
          </a:solidFill>
          <a:latin typeface="+mn-lt"/>
          <a:ea typeface="+mn-ea"/>
          <a:cs typeface="+mn-cs"/>
        </a:defRPr>
      </a:lvl5pPr>
      <a:lvl6pPr marL="1457325" algn="l" defTabSz="582930" rtl="0" eaLnBrk="1" latinLnBrk="0" hangingPunct="1">
        <a:defRPr sz="1148" kern="1200">
          <a:solidFill>
            <a:schemeClr val="tx1"/>
          </a:solidFill>
          <a:latin typeface="+mn-lt"/>
          <a:ea typeface="+mn-ea"/>
          <a:cs typeface="+mn-cs"/>
        </a:defRPr>
      </a:lvl6pPr>
      <a:lvl7pPr marL="1748790" algn="l" defTabSz="582930" rtl="0" eaLnBrk="1" latinLnBrk="0" hangingPunct="1">
        <a:defRPr sz="1148" kern="1200">
          <a:solidFill>
            <a:schemeClr val="tx1"/>
          </a:solidFill>
          <a:latin typeface="+mn-lt"/>
          <a:ea typeface="+mn-ea"/>
          <a:cs typeface="+mn-cs"/>
        </a:defRPr>
      </a:lvl7pPr>
      <a:lvl8pPr marL="2040255" algn="l" defTabSz="582930" rtl="0" eaLnBrk="1" latinLnBrk="0" hangingPunct="1">
        <a:defRPr sz="1148" kern="1200">
          <a:solidFill>
            <a:schemeClr val="tx1"/>
          </a:solidFill>
          <a:latin typeface="+mn-lt"/>
          <a:ea typeface="+mn-ea"/>
          <a:cs typeface="+mn-cs"/>
        </a:defRPr>
      </a:lvl8pPr>
      <a:lvl9pPr marL="2331720" algn="l" defTabSz="582930" rtl="0" eaLnBrk="1" latinLnBrk="0" hangingPunct="1">
        <a:defRPr sz="1148"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7">
          <p15:clr>
            <a:srgbClr val="A4A3A4"/>
          </p15:clr>
        </p15:guide>
        <p15:guide id="2" orient="horz" pos="2159">
          <p15:clr>
            <a:srgbClr val="A4A3A4"/>
          </p15:clr>
        </p15:guide>
        <p15:guide id="3" pos="725">
          <p15:clr>
            <a:srgbClr val="A4A3A4"/>
          </p15:clr>
        </p15:guide>
        <p15:guide id="4" pos="842">
          <p15:clr>
            <a:srgbClr val="A4A3A4"/>
          </p15:clr>
        </p15:guide>
        <p15:guide id="5" pos="1335">
          <p15:clr>
            <a:srgbClr val="A4A3A4"/>
          </p15:clr>
        </p15:guide>
        <p15:guide id="6" pos="1454">
          <p15:clr>
            <a:srgbClr val="A4A3A4"/>
          </p15:clr>
        </p15:guide>
        <p15:guide id="7" pos="1947">
          <p15:clr>
            <a:srgbClr val="A4A3A4"/>
          </p15:clr>
        </p15:guide>
        <p15:guide id="8" pos="2064">
          <p15:clr>
            <a:srgbClr val="A4A3A4"/>
          </p15:clr>
        </p15:guide>
        <p15:guide id="9" pos="2558">
          <p15:clr>
            <a:srgbClr val="A4A3A4"/>
          </p15:clr>
        </p15:guide>
        <p15:guide id="10" pos="2678">
          <p15:clr>
            <a:srgbClr val="A4A3A4"/>
          </p15:clr>
        </p15:guide>
        <p15:guide id="11" pos="3170">
          <p15:clr>
            <a:srgbClr val="A4A3A4"/>
          </p15:clr>
        </p15:guide>
        <p15:guide id="12" pos="3288">
          <p15:clr>
            <a:srgbClr val="A4A3A4"/>
          </p15:clr>
        </p15:guide>
        <p15:guide id="13" pos="3780">
          <p15:clr>
            <a:srgbClr val="A4A3A4"/>
          </p15:clr>
        </p15:guide>
        <p15:guide id="14" pos="3900">
          <p15:clr>
            <a:srgbClr val="A4A3A4"/>
          </p15:clr>
        </p15:guide>
        <p15:guide id="15" pos="4392">
          <p15:clr>
            <a:srgbClr val="A4A3A4"/>
          </p15:clr>
        </p15:guide>
        <p15:guide id="16" pos="4512">
          <p15:clr>
            <a:srgbClr val="A4A3A4"/>
          </p15:clr>
        </p15:guide>
        <p15:guide id="17" pos="5124">
          <p15:clr>
            <a:srgbClr val="A4A3A4"/>
          </p15:clr>
        </p15:guide>
        <p15:guide id="18" pos="5004">
          <p15:clr>
            <a:srgbClr val="A4A3A4"/>
          </p15:clr>
        </p15:guide>
        <p15:guide id="19" pos="5616">
          <p15:clr>
            <a:srgbClr val="A4A3A4"/>
          </p15:clr>
        </p15:guide>
        <p15:guide id="20" pos="5736">
          <p15:clr>
            <a:srgbClr val="A4A3A4"/>
          </p15:clr>
        </p15:guide>
        <p15:guide id="21" pos="6227">
          <p15:clr>
            <a:srgbClr val="A4A3A4"/>
          </p15:clr>
        </p15:guide>
        <p15:guide id="22" pos="6348">
          <p15:clr>
            <a:srgbClr val="A4A3A4"/>
          </p15:clr>
        </p15:guide>
        <p15:guide id="23" pos="6839">
          <p15:clr>
            <a:srgbClr val="A4A3A4"/>
          </p15:clr>
        </p15:guide>
        <p15:guide id="24" pos="6960">
          <p15:clr>
            <a:srgbClr val="A4A3A4"/>
          </p15:clr>
        </p15:guide>
        <p15:guide id="25" pos="7451">
          <p15:clr>
            <a:srgbClr val="A4A3A4"/>
          </p15:clr>
        </p15:guide>
        <p15:guide id="26" orient="horz" pos="1799">
          <p15:clr>
            <a:srgbClr val="A4A3A4"/>
          </p15:clr>
        </p15:guide>
        <p15:guide id="27" orient="horz" pos="1437">
          <p15:clr>
            <a:srgbClr val="A4A3A4"/>
          </p15:clr>
        </p15:guide>
        <p15:guide id="28" orient="horz" pos="1077">
          <p15:clr>
            <a:srgbClr val="A4A3A4"/>
          </p15:clr>
        </p15:guide>
        <p15:guide id="29" orient="horz" pos="717">
          <p15:clr>
            <a:srgbClr val="A4A3A4"/>
          </p15:clr>
        </p15:guide>
        <p15:guide id="30" orient="horz" pos="2519">
          <p15:clr>
            <a:srgbClr val="A4A3A4"/>
          </p15:clr>
        </p15:guide>
        <p15:guide id="31" orient="horz" pos="2879">
          <p15:clr>
            <a:srgbClr val="A4A3A4"/>
          </p15:clr>
        </p15:guide>
        <p15:guide id="32" orient="horz" pos="3240">
          <p15:clr>
            <a:srgbClr val="A4A3A4"/>
          </p15:clr>
        </p15:guide>
        <p15:guide id="33" orient="horz" pos="3600">
          <p15:clr>
            <a:srgbClr val="A4A3A4"/>
          </p15:clr>
        </p15:guide>
        <p15:guide id="34" orient="horz" pos="3855">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8DD4685D-60B4-42F3-8265-D0E1A4908928}"/>
              </a:ext>
            </a:extLst>
          </p:cNvPr>
          <p:cNvSpPr/>
          <p:nvPr/>
        </p:nvSpPr>
        <p:spPr>
          <a:xfrm>
            <a:off x="0" y="0"/>
            <a:ext cx="7772400" cy="1231447"/>
          </a:xfrm>
          <a:prstGeom prst="rect">
            <a:avLst/>
          </a:prstGeom>
          <a:solidFill>
            <a:srgbClr val="3673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9B77650-7E71-4FD4-BA24-E1F8E487E34D}"/>
              </a:ext>
            </a:extLst>
          </p:cNvPr>
          <p:cNvSpPr txBox="1"/>
          <p:nvPr/>
        </p:nvSpPr>
        <p:spPr>
          <a:xfrm>
            <a:off x="232767" y="351274"/>
            <a:ext cx="5844421" cy="461665"/>
          </a:xfrm>
          <a:prstGeom prst="rect">
            <a:avLst/>
          </a:prstGeom>
          <a:noFill/>
        </p:spPr>
        <p:txBody>
          <a:bodyPr wrap="square" rtlCol="0">
            <a:spAutoFit/>
          </a:bodyPr>
          <a:lstStyle/>
          <a:p>
            <a:r>
              <a:rPr lang="en-US" sz="2400" dirty="0">
                <a:solidFill>
                  <a:schemeClr val="bg1"/>
                </a:solidFill>
                <a:latin typeface="Franklin Gothic Medium Cond" panose="020B0606030402020204" pitchFamily="34" charset="0"/>
              </a:rPr>
              <a:t>Travel Nevada Research Resources</a:t>
            </a:r>
            <a:endParaRPr lang="en-US" sz="2000" dirty="0">
              <a:solidFill>
                <a:schemeClr val="bg1"/>
              </a:solidFill>
              <a:latin typeface="Franklin Gothic Medium Cond" panose="020B0606030402020204" pitchFamily="34" charset="0"/>
            </a:endParaRPr>
          </a:p>
        </p:txBody>
      </p:sp>
      <p:pic>
        <p:nvPicPr>
          <p:cNvPr id="21" name="Picture 6" descr="Image result for travel nevada logo transparent">
            <a:extLst>
              <a:ext uri="{FF2B5EF4-FFF2-40B4-BE49-F238E27FC236}">
                <a16:creationId xmlns:a16="http://schemas.microsoft.com/office/drawing/2014/main" id="{8247A4BF-31F7-4BFA-877B-71D6CCCBDC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5178" y="191372"/>
            <a:ext cx="959845" cy="78067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08DE7F4E-B9F5-452E-8E6E-7FA8BCB3C2E4}"/>
              </a:ext>
            </a:extLst>
          </p:cNvPr>
          <p:cNvSpPr txBox="1"/>
          <p:nvPr/>
        </p:nvSpPr>
        <p:spPr>
          <a:xfrm>
            <a:off x="232053" y="1163418"/>
            <a:ext cx="7306865" cy="8540800"/>
          </a:xfrm>
          <a:prstGeom prst="rect">
            <a:avLst/>
          </a:prstGeom>
          <a:noFill/>
        </p:spPr>
        <p:txBody>
          <a:bodyPr wrap="square" lIns="0" tIns="0" rIns="0" bIns="0" rtlCol="0">
            <a:spAutoFit/>
          </a:bodyPr>
          <a:lstStyle/>
          <a:p>
            <a:endParaRPr lang="en-US" sz="1000" b="1" dirty="0"/>
          </a:p>
          <a:p>
            <a:endParaRPr lang="en-US" sz="1000" b="1" dirty="0"/>
          </a:p>
          <a:p>
            <a:endParaRPr lang="en-US" sz="1000" b="1" dirty="0"/>
          </a:p>
          <a:p>
            <a:endParaRPr lang="en-US" sz="1000" b="1" dirty="0"/>
          </a:p>
          <a:p>
            <a:endParaRPr lang="en-US" sz="1000" b="1" dirty="0"/>
          </a:p>
          <a:p>
            <a:endParaRPr lang="en-US" sz="1000" b="1" dirty="0"/>
          </a:p>
          <a:p>
            <a:endParaRPr lang="en-US" sz="1000" b="1" dirty="0"/>
          </a:p>
          <a:p>
            <a:endParaRPr lang="en-US" sz="1000" b="1" dirty="0"/>
          </a:p>
          <a:p>
            <a:endParaRPr lang="en-US" sz="1000" b="1" dirty="0"/>
          </a:p>
          <a:p>
            <a:endParaRPr lang="en-US" sz="1000" b="1" dirty="0"/>
          </a:p>
          <a:p>
            <a:endParaRPr lang="en-US" sz="1000" b="1" dirty="0"/>
          </a:p>
          <a:p>
            <a:endParaRPr lang="en-US" sz="1000" b="1" dirty="0"/>
          </a:p>
          <a:p>
            <a:endParaRPr lang="en-US" sz="1000" b="1" dirty="0"/>
          </a:p>
          <a:p>
            <a:endParaRPr lang="en-US" sz="1000" b="1" dirty="0"/>
          </a:p>
          <a:p>
            <a:endParaRPr lang="en-US" sz="1000" b="1" dirty="0"/>
          </a:p>
          <a:p>
            <a:endParaRPr lang="en-US" sz="1000" b="1" dirty="0"/>
          </a:p>
          <a:p>
            <a:endParaRPr lang="en-US" sz="1000" b="1" dirty="0"/>
          </a:p>
          <a:p>
            <a:pPr>
              <a:spcAft>
                <a:spcPts val="600"/>
              </a:spcAft>
            </a:pPr>
            <a:endParaRPr lang="en-US" sz="1000" b="1" dirty="0"/>
          </a:p>
          <a:p>
            <a:pPr>
              <a:spcAft>
                <a:spcPts val="600"/>
              </a:spcAft>
            </a:pPr>
            <a:endParaRPr lang="en-US" sz="1000" b="1" dirty="0"/>
          </a:p>
          <a:p>
            <a:pPr>
              <a:spcAft>
                <a:spcPts val="600"/>
              </a:spcAft>
            </a:pPr>
            <a:r>
              <a:rPr lang="en-US" sz="1000" b="1" dirty="0"/>
              <a:t>Integrated Marketing Effectiveness Study (formerly Ad Marketing Effectiveness Study)</a:t>
            </a:r>
            <a:endParaRPr lang="en-US" sz="1000" i="1" dirty="0"/>
          </a:p>
          <a:p>
            <a:pPr>
              <a:spcAft>
                <a:spcPts val="600"/>
              </a:spcAft>
            </a:pPr>
            <a:r>
              <a:rPr lang="en-US" sz="1000" i="1" dirty="0"/>
              <a:t>What it measures</a:t>
            </a:r>
            <a:r>
              <a:rPr lang="en-US" sz="1000" dirty="0"/>
              <a:t>: Awareness of Nevada’s advertising efforts, intent to travel to state, perceptions of Nevada. Overlap questions include length of stay, trip spend and trips per year, which are also measured through other vendors and are cross referenced for consistency. </a:t>
            </a:r>
            <a:endParaRPr lang="en-US" sz="1000" i="1" dirty="0"/>
          </a:p>
          <a:p>
            <a:pPr>
              <a:spcAft>
                <a:spcPts val="600"/>
              </a:spcAft>
            </a:pPr>
            <a:r>
              <a:rPr lang="en-US" sz="1000" i="1" dirty="0"/>
              <a:t>Key takeaways/what we look at</a:t>
            </a:r>
            <a:r>
              <a:rPr lang="en-US" sz="1000" dirty="0"/>
              <a:t>: Differences between first time/returning visitors; those aware/unaware of advertising; perception changes.</a:t>
            </a:r>
            <a:endParaRPr lang="en-US" sz="1000" i="1" dirty="0"/>
          </a:p>
          <a:p>
            <a:pPr>
              <a:spcAft>
                <a:spcPts val="600"/>
              </a:spcAft>
            </a:pPr>
            <a:r>
              <a:rPr lang="en-US" sz="1000" i="1" dirty="0"/>
              <a:t>How it is applied</a:t>
            </a:r>
            <a:r>
              <a:rPr lang="en-US" sz="1000" dirty="0"/>
              <a:t>: Consideration during media buy/recommendation process; creative direction</a:t>
            </a:r>
            <a:endParaRPr lang="en-US" sz="1000" i="1" dirty="0"/>
          </a:p>
          <a:p>
            <a:pPr>
              <a:spcAft>
                <a:spcPts val="600"/>
              </a:spcAft>
            </a:pPr>
            <a:r>
              <a:rPr lang="en-US" sz="1000" i="1" dirty="0"/>
              <a:t>What can be improved</a:t>
            </a:r>
            <a:r>
              <a:rPr lang="en-US" sz="1000" dirty="0"/>
              <a:t>: Looking at revisions to better align with applicable audience segmentation; framing focused around perception change that we may be able to impact.</a:t>
            </a:r>
          </a:p>
          <a:p>
            <a:pPr>
              <a:spcAft>
                <a:spcPts val="600"/>
              </a:spcAft>
            </a:pPr>
            <a:r>
              <a:rPr lang="en-US" sz="1000" dirty="0"/>
              <a:t> </a:t>
            </a:r>
          </a:p>
          <a:p>
            <a:pPr>
              <a:spcAft>
                <a:spcPts val="600"/>
              </a:spcAft>
            </a:pPr>
            <a:r>
              <a:rPr lang="en-US" sz="1000" b="1" dirty="0"/>
              <a:t>Domestic Visitor Study</a:t>
            </a:r>
            <a:endParaRPr lang="en-US" sz="1000" i="1" dirty="0"/>
          </a:p>
          <a:p>
            <a:pPr>
              <a:spcAft>
                <a:spcPts val="600"/>
              </a:spcAft>
            </a:pPr>
            <a:r>
              <a:rPr lang="en-US" sz="1000" i="1" dirty="0"/>
              <a:t>What it measures</a:t>
            </a:r>
            <a:r>
              <a:rPr lang="en-US" sz="1000" dirty="0"/>
              <a:t>: Purpose of trip; trip expenditures; demographics. This study is fielded to actual visitors to the state only. </a:t>
            </a:r>
            <a:endParaRPr lang="en-US" sz="1000" i="1" dirty="0"/>
          </a:p>
          <a:p>
            <a:pPr>
              <a:spcAft>
                <a:spcPts val="600"/>
              </a:spcAft>
            </a:pPr>
            <a:r>
              <a:rPr lang="en-US" sz="1000" i="1" dirty="0"/>
              <a:t>Key takeaways/what we look at</a:t>
            </a:r>
            <a:r>
              <a:rPr lang="en-US" sz="1000" dirty="0"/>
              <a:t>: Economic Impact Study’s Visitor Spending Model uses data from this study. Useful to address questions on travel intent and spend (from press or legislature). </a:t>
            </a:r>
            <a:endParaRPr lang="en-US" sz="1000" i="1" dirty="0"/>
          </a:p>
          <a:p>
            <a:pPr>
              <a:spcAft>
                <a:spcPts val="600"/>
              </a:spcAft>
            </a:pPr>
            <a:r>
              <a:rPr lang="en-US" sz="1000" i="1" dirty="0"/>
              <a:t>How it is applied</a:t>
            </a:r>
            <a:r>
              <a:rPr lang="en-US" sz="1000" dirty="0"/>
              <a:t>: This isn’t necessarily applied but used to better understand travel to the state. </a:t>
            </a:r>
            <a:endParaRPr lang="en-US" sz="1000" i="1" dirty="0"/>
          </a:p>
          <a:p>
            <a:pPr>
              <a:spcAft>
                <a:spcPts val="600"/>
              </a:spcAft>
            </a:pPr>
            <a:r>
              <a:rPr lang="en-US" sz="1000" i="1" dirty="0"/>
              <a:t>What can be improved</a:t>
            </a:r>
            <a:r>
              <a:rPr lang="en-US" sz="1000" dirty="0"/>
              <a:t>: Rather than looking at numbers, data could be better segmented. </a:t>
            </a:r>
          </a:p>
          <a:p>
            <a:pPr>
              <a:spcAft>
                <a:spcPts val="600"/>
              </a:spcAft>
            </a:pPr>
            <a:r>
              <a:rPr lang="en-US" sz="1000" dirty="0"/>
              <a:t> </a:t>
            </a:r>
          </a:p>
          <a:p>
            <a:pPr>
              <a:spcAft>
                <a:spcPts val="600"/>
              </a:spcAft>
            </a:pPr>
            <a:r>
              <a:rPr lang="en-US" sz="1000" b="1" dirty="0"/>
              <a:t>Economic Impact Study</a:t>
            </a:r>
            <a:r>
              <a:rPr lang="en-US" sz="1000" dirty="0"/>
              <a:t>:</a:t>
            </a:r>
            <a:endParaRPr lang="en-US" sz="1000" i="1" dirty="0"/>
          </a:p>
          <a:p>
            <a:pPr>
              <a:spcAft>
                <a:spcPts val="600"/>
              </a:spcAft>
            </a:pPr>
            <a:r>
              <a:rPr lang="en-US" sz="1000" i="1" dirty="0"/>
              <a:t>What it measures</a:t>
            </a:r>
            <a:r>
              <a:rPr lang="en-US" sz="1000" dirty="0"/>
              <a:t>: Annual aggregate report showing visitor spending, GDP, and employment/income information of visitors at the state level.  County level information is publicly available for partners to interactively toggle.</a:t>
            </a:r>
            <a:endParaRPr lang="en-US" sz="1000" i="1" dirty="0"/>
          </a:p>
          <a:p>
            <a:pPr>
              <a:spcAft>
                <a:spcPts val="600"/>
              </a:spcAft>
            </a:pPr>
            <a:r>
              <a:rPr lang="en-US" sz="1000" i="1" dirty="0"/>
              <a:t>Key takeaways/what we look at</a:t>
            </a:r>
            <a:r>
              <a:rPr lang="en-US" sz="1000" dirty="0"/>
              <a:t>: The state of the tourism industry in Nevada. Growth metrics are a focus.</a:t>
            </a:r>
            <a:endParaRPr lang="en-US" sz="1000" i="1" dirty="0"/>
          </a:p>
          <a:p>
            <a:pPr>
              <a:spcAft>
                <a:spcPts val="600"/>
              </a:spcAft>
            </a:pPr>
            <a:r>
              <a:rPr lang="en-US" sz="1000" i="1" dirty="0"/>
              <a:t>How it is applied</a:t>
            </a:r>
            <a:r>
              <a:rPr lang="en-US" sz="1000" dirty="0"/>
              <a:t>: Mostly used in public relations and legislative efforts, as well as being provided to partners for their needs.</a:t>
            </a:r>
            <a:endParaRPr lang="en-US" sz="1000" i="1" dirty="0"/>
          </a:p>
          <a:p>
            <a:pPr>
              <a:spcAft>
                <a:spcPts val="600"/>
              </a:spcAft>
            </a:pPr>
            <a:r>
              <a:rPr lang="en-US" sz="1000" i="1" dirty="0"/>
              <a:t>What can be improved</a:t>
            </a:r>
            <a:r>
              <a:rPr lang="en-US" sz="1000" dirty="0"/>
              <a:t>: N/A</a:t>
            </a:r>
          </a:p>
          <a:p>
            <a:endParaRPr lang="en-US" sz="1000" dirty="0"/>
          </a:p>
          <a:p>
            <a:r>
              <a:rPr lang="en-US" sz="1000" dirty="0"/>
              <a:t> </a:t>
            </a:r>
          </a:p>
          <a:p>
            <a:endParaRPr lang="en-US" sz="1000" dirty="0"/>
          </a:p>
          <a:p>
            <a:endParaRPr lang="en-US" sz="1000" dirty="0"/>
          </a:p>
        </p:txBody>
      </p:sp>
      <p:graphicFrame>
        <p:nvGraphicFramePr>
          <p:cNvPr id="12" name="Table 11">
            <a:extLst>
              <a:ext uri="{FF2B5EF4-FFF2-40B4-BE49-F238E27FC236}">
                <a16:creationId xmlns:a16="http://schemas.microsoft.com/office/drawing/2014/main" id="{1DE5C541-AAE3-4ED1-ACB3-61F450E36147}"/>
              </a:ext>
            </a:extLst>
          </p:cNvPr>
          <p:cNvGraphicFramePr>
            <a:graphicFrameLocks noGrp="1"/>
          </p:cNvGraphicFramePr>
          <p:nvPr>
            <p:extLst>
              <p:ext uri="{D42A27DB-BD31-4B8C-83A1-F6EECF244321}">
                <p14:modId xmlns:p14="http://schemas.microsoft.com/office/powerpoint/2010/main" val="2221265112"/>
              </p:ext>
            </p:extLst>
          </p:nvPr>
        </p:nvGraphicFramePr>
        <p:xfrm>
          <a:off x="232053" y="1495884"/>
          <a:ext cx="7306862" cy="2571288"/>
        </p:xfrm>
        <a:graphic>
          <a:graphicData uri="http://schemas.openxmlformats.org/drawingml/2006/table">
            <a:tbl>
              <a:tblPr bandRow="1">
                <a:tableStyleId>{91EBBBCC-DAD2-459C-BE2E-F6DE35CF9A28}</a:tableStyleId>
              </a:tblPr>
              <a:tblGrid>
                <a:gridCol w="1730097">
                  <a:extLst>
                    <a:ext uri="{9D8B030D-6E8A-4147-A177-3AD203B41FA5}">
                      <a16:colId xmlns:a16="http://schemas.microsoft.com/office/drawing/2014/main" val="20000"/>
                    </a:ext>
                  </a:extLst>
                </a:gridCol>
                <a:gridCol w="1419222">
                  <a:extLst>
                    <a:ext uri="{9D8B030D-6E8A-4147-A177-3AD203B41FA5}">
                      <a16:colId xmlns:a16="http://schemas.microsoft.com/office/drawing/2014/main" val="259072352"/>
                    </a:ext>
                  </a:extLst>
                </a:gridCol>
                <a:gridCol w="1381125">
                  <a:extLst>
                    <a:ext uri="{9D8B030D-6E8A-4147-A177-3AD203B41FA5}">
                      <a16:colId xmlns:a16="http://schemas.microsoft.com/office/drawing/2014/main" val="2974322556"/>
                    </a:ext>
                  </a:extLst>
                </a:gridCol>
                <a:gridCol w="1552575">
                  <a:extLst>
                    <a:ext uri="{9D8B030D-6E8A-4147-A177-3AD203B41FA5}">
                      <a16:colId xmlns:a16="http://schemas.microsoft.com/office/drawing/2014/main" val="20001"/>
                    </a:ext>
                  </a:extLst>
                </a:gridCol>
                <a:gridCol w="1223843">
                  <a:extLst>
                    <a:ext uri="{9D8B030D-6E8A-4147-A177-3AD203B41FA5}">
                      <a16:colId xmlns:a16="http://schemas.microsoft.com/office/drawing/2014/main" val="4173277941"/>
                    </a:ext>
                  </a:extLst>
                </a:gridCol>
              </a:tblGrid>
              <a:tr h="522564">
                <a:tc>
                  <a:txBody>
                    <a:bodyPr/>
                    <a:lstStyle/>
                    <a:p>
                      <a:pPr marL="91440" algn="ctr" defTabSz="914400" rtl="0" eaLnBrk="1" fontAlgn="b" latinLnBrk="0" hangingPunct="1"/>
                      <a:r>
                        <a:rPr lang="en-US" sz="1000" b="1" i="0" u="none" strike="noStrike" kern="1200" dirty="0">
                          <a:solidFill>
                            <a:schemeClr val="bg1"/>
                          </a:solidFill>
                          <a:effectLst/>
                          <a:latin typeface="Arial" panose="020B0604020202020204" pitchFamily="34" charset="0"/>
                          <a:ea typeface="+mn-ea"/>
                          <a:cs typeface="Arial" panose="020B0604020202020204" pitchFamily="34" charset="0"/>
                        </a:rPr>
                        <a:t>Research Item</a:t>
                      </a:r>
                    </a:p>
                  </a:txBody>
                  <a:tcPr marL="9525" marR="952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1"/>
                    </a:solidFill>
                  </a:tcPr>
                </a:tc>
                <a:tc gridSpan="3">
                  <a:txBody>
                    <a:bodyPr/>
                    <a:lstStyle/>
                    <a:p>
                      <a:pPr algn="ctr" fontAlgn="b"/>
                      <a:r>
                        <a:rPr lang="en-US" sz="1000" b="1" i="0" u="none" strike="noStrike" kern="1200" dirty="0">
                          <a:solidFill>
                            <a:schemeClr val="bg1"/>
                          </a:solidFill>
                          <a:effectLst/>
                          <a:latin typeface="Arial" panose="020B0604020202020204" pitchFamily="34" charset="0"/>
                          <a:ea typeface="+mn-ea"/>
                          <a:cs typeface="Arial" panose="020B0604020202020204" pitchFamily="34" charset="0"/>
                        </a:rPr>
                        <a:t>Key Metrics/Indicators</a:t>
                      </a:r>
                    </a:p>
                  </a:txBody>
                  <a:tcPr marL="9525" marR="952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hMerge="1">
                  <a:txBody>
                    <a:bodyPr/>
                    <a:lstStyle/>
                    <a:p>
                      <a:pPr algn="ctr" fontAlgn="b"/>
                      <a:endParaRPr lang="en-US" sz="1000" b="1" i="0" u="none" strike="noStrike" kern="1200" dirty="0">
                        <a:solidFill>
                          <a:schemeClr val="bg1"/>
                        </a:solidFill>
                        <a:effectLst/>
                        <a:latin typeface="Arial" panose="020B0604020202020204" pitchFamily="34" charset="0"/>
                        <a:ea typeface="+mn-ea"/>
                        <a:cs typeface="Arial" panose="020B0604020202020204" pitchFamily="34" charset="0"/>
                      </a:endParaRPr>
                    </a:p>
                  </a:txBody>
                  <a:tcPr marL="9525" marR="9525" marT="0" marB="0" anchor="ctr">
                    <a:solidFill>
                      <a:schemeClr val="accent1"/>
                    </a:solidFill>
                  </a:tcPr>
                </a:tc>
                <a:tc hMerge="1">
                  <a:txBody>
                    <a:bodyPr/>
                    <a:lstStyle/>
                    <a:p>
                      <a:pPr algn="ctr" fontAlgn="b"/>
                      <a:endParaRPr lang="en-US" sz="1000" b="1" i="0" u="none" strike="noStrike" kern="1200" dirty="0">
                        <a:solidFill>
                          <a:schemeClr val="bg1"/>
                        </a:solidFill>
                        <a:effectLst/>
                        <a:latin typeface="Arial" panose="020B0604020202020204" pitchFamily="34" charset="0"/>
                        <a:ea typeface="+mn-ea"/>
                        <a:cs typeface="Arial" panose="020B0604020202020204" pitchFamily="34" charset="0"/>
                      </a:endParaRPr>
                    </a:p>
                  </a:txBody>
                  <a:tcPr marL="9525" marR="9525" marT="0" marB="0" anchor="ctr">
                    <a:lnR w="19050" cap="flat" cmpd="sng" algn="ctr">
                      <a:solidFill>
                        <a:schemeClr val="tx1"/>
                      </a:solidFill>
                      <a:prstDash val="solid"/>
                      <a:round/>
                      <a:headEnd type="none" w="med" len="med"/>
                      <a:tailEnd type="none" w="med" len="med"/>
                    </a:lnR>
                    <a:solidFill>
                      <a:schemeClr val="accent1"/>
                    </a:solidFill>
                  </a:tcPr>
                </a:tc>
                <a:tc>
                  <a:txBody>
                    <a:bodyPr/>
                    <a:lstStyle/>
                    <a:p>
                      <a:pPr algn="ctr" fontAlgn="b"/>
                      <a:r>
                        <a:rPr lang="en-US" sz="1000" b="1" i="0" u="none" strike="noStrike" kern="1200" dirty="0">
                          <a:solidFill>
                            <a:schemeClr val="bg1"/>
                          </a:solidFill>
                          <a:effectLst/>
                          <a:latin typeface="Arial" panose="020B0604020202020204" pitchFamily="34" charset="0"/>
                          <a:ea typeface="+mn-ea"/>
                          <a:cs typeface="Arial" panose="020B0604020202020204" pitchFamily="34" charset="0"/>
                        </a:rPr>
                        <a:t>Source</a:t>
                      </a:r>
                    </a:p>
                  </a:txBody>
                  <a:tcPr marL="9525" marR="952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1"/>
                    </a:solidFill>
                  </a:tcPr>
                </a:tc>
                <a:extLst>
                  <a:ext uri="{0D108BD9-81ED-4DB2-BD59-A6C34878D82A}">
                    <a16:rowId xmlns:a16="http://schemas.microsoft.com/office/drawing/2014/main" val="3871612733"/>
                  </a:ext>
                </a:extLst>
              </a:tr>
              <a:tr h="231571">
                <a:tc>
                  <a:txBody>
                    <a:bodyPr/>
                    <a:lstStyle/>
                    <a:p>
                      <a:pPr lvl="1" algn="ctr" fontAlgn="b"/>
                      <a:r>
                        <a:rPr lang="en-US" sz="1000" b="0" i="0" u="none" strike="noStrike" kern="1200" dirty="0">
                          <a:solidFill>
                            <a:schemeClr val="tx1">
                              <a:lumMod val="75000"/>
                            </a:schemeClr>
                          </a:solidFill>
                          <a:effectLst/>
                          <a:latin typeface="Arial" panose="020B0604020202020204" pitchFamily="34" charset="0"/>
                          <a:ea typeface="+mn-ea"/>
                          <a:cs typeface="Arial" panose="020B0604020202020204" pitchFamily="34" charset="0"/>
                        </a:rPr>
                        <a:t>IME Study</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Awareness</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t"/>
                      <a:r>
                        <a:rPr lang="en-US" sz="1000" u="none" strike="noStrike" kern="1200" dirty="0">
                          <a:solidFill>
                            <a:schemeClr val="tx1">
                              <a:lumMod val="75000"/>
                            </a:schemeClr>
                          </a:solidFill>
                          <a:effectLst/>
                          <a:latin typeface="+mn-lt"/>
                          <a:ea typeface="+mn-ea"/>
                          <a:cs typeface="+mn-cs"/>
                        </a:rPr>
                        <a:t>Travel Intent</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Destination Perception</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The </a:t>
                      </a:r>
                      <a:r>
                        <a:rPr lang="en-US" sz="1000" b="0" i="0" u="none" strike="noStrike" dirty="0" err="1">
                          <a:solidFill>
                            <a:schemeClr val="tx1">
                              <a:lumMod val="75000"/>
                            </a:schemeClr>
                          </a:solidFill>
                          <a:effectLst/>
                          <a:latin typeface="Arial" panose="020B0604020202020204" pitchFamily="34" charset="0"/>
                          <a:cs typeface="Arial" panose="020B0604020202020204" pitchFamily="34" charset="0"/>
                        </a:rPr>
                        <a:t>OmniTrak</a:t>
                      </a:r>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 Group</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0"/>
                  </a:ext>
                </a:extLst>
              </a:tr>
              <a:tr h="231571">
                <a:tc>
                  <a:txBody>
                    <a:bodyPr/>
                    <a:lstStyle/>
                    <a:p>
                      <a:pPr lvl="1" algn="ctr" fontAlgn="b"/>
                      <a:r>
                        <a:rPr lang="en-US" sz="1000" b="0" i="0" u="none" strike="noStrike" kern="1200" dirty="0">
                          <a:solidFill>
                            <a:schemeClr val="tx1">
                              <a:lumMod val="75000"/>
                            </a:schemeClr>
                          </a:solidFill>
                          <a:effectLst/>
                          <a:latin typeface="Arial" panose="020B0604020202020204" pitchFamily="34" charset="0"/>
                          <a:ea typeface="+mn-ea"/>
                          <a:cs typeface="Arial" panose="020B0604020202020204" pitchFamily="34" charset="0"/>
                        </a:rPr>
                        <a:t>Domestic Visitor Study</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Purpose of Trip</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t"/>
                      <a:r>
                        <a:rPr lang="en-US" sz="1000" u="none" strike="noStrike" kern="1200" dirty="0">
                          <a:solidFill>
                            <a:schemeClr val="tx1">
                              <a:lumMod val="75000"/>
                            </a:schemeClr>
                          </a:solidFill>
                          <a:effectLst/>
                          <a:latin typeface="+mn-lt"/>
                          <a:ea typeface="+mn-ea"/>
                          <a:cs typeface="+mn-cs"/>
                        </a:rPr>
                        <a:t>Trip Expenditures</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Demographics</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The </a:t>
                      </a:r>
                      <a:r>
                        <a:rPr lang="en-US" sz="1000" b="0" i="0" u="none" strike="noStrike" dirty="0" err="1">
                          <a:solidFill>
                            <a:schemeClr val="tx1">
                              <a:lumMod val="75000"/>
                            </a:schemeClr>
                          </a:solidFill>
                          <a:effectLst/>
                          <a:latin typeface="Arial" panose="020B0604020202020204" pitchFamily="34" charset="0"/>
                          <a:cs typeface="Arial" panose="020B0604020202020204" pitchFamily="34" charset="0"/>
                        </a:rPr>
                        <a:t>OmniTrak</a:t>
                      </a:r>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 Group</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31571">
                <a:tc>
                  <a:txBody>
                    <a:bodyPr/>
                    <a:lstStyle/>
                    <a:p>
                      <a:pPr lvl="1" algn="ctr" fontAlgn="b"/>
                      <a:r>
                        <a:rPr lang="en-US" sz="1000" b="0" i="0" u="none" strike="noStrike" kern="1200" dirty="0">
                          <a:solidFill>
                            <a:schemeClr val="tx1">
                              <a:lumMod val="75000"/>
                            </a:schemeClr>
                          </a:solidFill>
                          <a:effectLst/>
                          <a:latin typeface="Arial" panose="020B0604020202020204" pitchFamily="34" charset="0"/>
                          <a:ea typeface="+mn-ea"/>
                          <a:cs typeface="Arial" panose="020B0604020202020204" pitchFamily="34" charset="0"/>
                        </a:rPr>
                        <a:t>Economic Impact Study</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Visitor Generated GDP</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t"/>
                      <a:r>
                        <a:rPr lang="en-US" sz="1000" u="none" strike="noStrike" kern="1200" dirty="0">
                          <a:solidFill>
                            <a:schemeClr val="tx1">
                              <a:lumMod val="75000"/>
                            </a:schemeClr>
                          </a:solidFill>
                          <a:effectLst/>
                          <a:latin typeface="+mn-lt"/>
                          <a:ea typeface="+mn-ea"/>
                          <a:cs typeface="+mn-cs"/>
                        </a:rPr>
                        <a:t>Visitor Spending</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Employment/Income</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Tourism Economics</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449521">
                <a:tc>
                  <a:txBody>
                    <a:bodyPr/>
                    <a:lstStyle/>
                    <a:p>
                      <a:pPr lvl="1" algn="ctr" fontAlgn="b"/>
                      <a:r>
                        <a:rPr lang="en-US" sz="1000" b="0" i="0" u="none" strike="noStrike" kern="1200" dirty="0">
                          <a:solidFill>
                            <a:schemeClr val="tx1">
                              <a:lumMod val="75000"/>
                            </a:schemeClr>
                          </a:solidFill>
                          <a:effectLst/>
                          <a:latin typeface="Arial" panose="020B0604020202020204" pitchFamily="34" charset="0"/>
                          <a:ea typeface="+mn-ea"/>
                          <a:cs typeface="Arial" panose="020B0604020202020204" pitchFamily="34" charset="0"/>
                        </a:rPr>
                        <a:t>Resident Sentiment Study</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State Tourism Perceptions</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t"/>
                      <a:r>
                        <a:rPr lang="en-US" sz="1000" u="none" strike="noStrike" kern="1200" dirty="0">
                          <a:solidFill>
                            <a:schemeClr val="tx1">
                              <a:lumMod val="75000"/>
                            </a:schemeClr>
                          </a:solidFill>
                          <a:effectLst/>
                          <a:latin typeface="+mn-lt"/>
                          <a:ea typeface="+mn-ea"/>
                          <a:cs typeface="+mn-cs"/>
                        </a:rPr>
                        <a:t>Local Tourism Perceptions</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Tourism Impact on Family</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The </a:t>
                      </a:r>
                      <a:r>
                        <a:rPr lang="en-US" sz="1000" b="0" i="0" u="none" strike="noStrike" dirty="0" err="1">
                          <a:solidFill>
                            <a:schemeClr val="tx1">
                              <a:lumMod val="75000"/>
                            </a:schemeClr>
                          </a:solidFill>
                          <a:effectLst/>
                          <a:latin typeface="Arial" panose="020B0604020202020204" pitchFamily="34" charset="0"/>
                          <a:cs typeface="Arial" panose="020B0604020202020204" pitchFamily="34" charset="0"/>
                        </a:rPr>
                        <a:t>OmniTrak</a:t>
                      </a:r>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 Group</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231571">
                <a:tc>
                  <a:txBody>
                    <a:bodyPr/>
                    <a:lstStyle/>
                    <a:p>
                      <a:pPr lvl="1" algn="ctr" fontAlgn="b"/>
                      <a:r>
                        <a:rPr lang="en-US" sz="1000" b="0" i="0" u="none" strike="noStrike" kern="1200" dirty="0">
                          <a:solidFill>
                            <a:schemeClr val="tx1">
                              <a:lumMod val="75000"/>
                            </a:schemeClr>
                          </a:solidFill>
                          <a:effectLst/>
                          <a:latin typeface="Arial" panose="020B0604020202020204" pitchFamily="34" charset="0"/>
                          <a:ea typeface="+mn-ea"/>
                          <a:cs typeface="Arial" panose="020B0604020202020204" pitchFamily="34" charset="0"/>
                        </a:rPr>
                        <a:t>Discover The Facts</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Room Tax Collections</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t"/>
                      <a:r>
                        <a:rPr lang="en-US" sz="1000" u="none" strike="noStrike" kern="1200" dirty="0">
                          <a:solidFill>
                            <a:schemeClr val="tx1">
                              <a:lumMod val="75000"/>
                            </a:schemeClr>
                          </a:solidFill>
                          <a:effectLst/>
                          <a:latin typeface="+mn-lt"/>
                          <a:ea typeface="+mn-ea"/>
                          <a:cs typeface="+mn-cs"/>
                        </a:rPr>
                        <a:t>Visitor Volume</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Room Nights Occupied</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Multiple Sources</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441348">
                <a:tc>
                  <a:txBody>
                    <a:bodyPr/>
                    <a:lstStyle/>
                    <a:p>
                      <a:pPr lvl="1" algn="ctr" fontAlgn="b"/>
                      <a:r>
                        <a:rPr lang="en-US" sz="1000" b="0" i="0" u="none" strike="noStrike" kern="1200" dirty="0">
                          <a:solidFill>
                            <a:schemeClr val="tx1">
                              <a:lumMod val="75000"/>
                            </a:schemeClr>
                          </a:solidFill>
                          <a:effectLst/>
                          <a:latin typeface="Arial" panose="020B0604020202020204" pitchFamily="34" charset="0"/>
                          <a:ea typeface="+mn-ea"/>
                          <a:cs typeface="Arial" panose="020B0604020202020204" pitchFamily="34" charset="0"/>
                        </a:rPr>
                        <a:t>Website Usability Study</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Website Strengths</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t"/>
                      <a:r>
                        <a:rPr lang="en-US" sz="1000" u="none" strike="noStrike" kern="1200" dirty="0">
                          <a:solidFill>
                            <a:schemeClr val="tx1">
                              <a:lumMod val="75000"/>
                            </a:schemeClr>
                          </a:solidFill>
                          <a:effectLst/>
                          <a:latin typeface="+mn-lt"/>
                          <a:ea typeface="+mn-ea"/>
                          <a:cs typeface="+mn-cs"/>
                        </a:rPr>
                        <a:t>Website Opportunities</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Website Recommendations</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Destination Analysts</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31571">
                <a:tc>
                  <a:txBody>
                    <a:bodyPr/>
                    <a:lstStyle/>
                    <a:p>
                      <a:pPr lvl="1" algn="ctr" fontAlgn="b"/>
                      <a:r>
                        <a:rPr lang="en-US" sz="1000" b="0" i="0" u="none" strike="noStrike" kern="1200" dirty="0">
                          <a:solidFill>
                            <a:schemeClr val="tx1">
                              <a:lumMod val="75000"/>
                            </a:schemeClr>
                          </a:solidFill>
                          <a:effectLst/>
                          <a:latin typeface="Arial" panose="020B0604020202020204" pitchFamily="34" charset="0"/>
                          <a:ea typeface="+mn-ea"/>
                          <a:cs typeface="Arial" panose="020B0604020202020204" pitchFamily="34" charset="0"/>
                        </a:rPr>
                        <a:t>Ad Evaluation Study</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Ad Reaction</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algn="ctr" fontAlgn="t"/>
                      <a:r>
                        <a:rPr lang="en-US" sz="1000" u="none" strike="noStrike" kern="1200" dirty="0">
                          <a:solidFill>
                            <a:schemeClr val="tx1">
                              <a:lumMod val="75000"/>
                            </a:schemeClr>
                          </a:solidFill>
                          <a:effectLst/>
                          <a:latin typeface="+mn-lt"/>
                          <a:ea typeface="+mn-ea"/>
                          <a:cs typeface="+mn-cs"/>
                        </a:rPr>
                        <a:t>Interest Change</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Ad-Inspired Actions</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Destination Analysts</a:t>
                      </a:r>
                    </a:p>
                  </a:txBody>
                  <a:tcPr marL="3810" marR="3810" marT="381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296107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8DD4685D-60B4-42F3-8265-D0E1A4908928}"/>
              </a:ext>
            </a:extLst>
          </p:cNvPr>
          <p:cNvSpPr/>
          <p:nvPr/>
        </p:nvSpPr>
        <p:spPr>
          <a:xfrm>
            <a:off x="0" y="0"/>
            <a:ext cx="7772400" cy="1231447"/>
          </a:xfrm>
          <a:prstGeom prst="rect">
            <a:avLst/>
          </a:prstGeom>
          <a:solidFill>
            <a:srgbClr val="3673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9B77650-7E71-4FD4-BA24-E1F8E487E34D}"/>
              </a:ext>
            </a:extLst>
          </p:cNvPr>
          <p:cNvSpPr txBox="1"/>
          <p:nvPr/>
        </p:nvSpPr>
        <p:spPr>
          <a:xfrm>
            <a:off x="232767" y="351274"/>
            <a:ext cx="5844421" cy="461665"/>
          </a:xfrm>
          <a:prstGeom prst="rect">
            <a:avLst/>
          </a:prstGeom>
          <a:noFill/>
        </p:spPr>
        <p:txBody>
          <a:bodyPr wrap="square" rtlCol="0">
            <a:spAutoFit/>
          </a:bodyPr>
          <a:lstStyle/>
          <a:p>
            <a:r>
              <a:rPr lang="en-US" sz="2400" dirty="0">
                <a:solidFill>
                  <a:schemeClr val="bg1"/>
                </a:solidFill>
                <a:latin typeface="Franklin Gothic Medium Cond" panose="020B0606030402020204" pitchFamily="34" charset="0"/>
              </a:rPr>
              <a:t>Travel Nevada Research Resources Cont.</a:t>
            </a:r>
            <a:endParaRPr lang="en-US" sz="2000" dirty="0">
              <a:solidFill>
                <a:schemeClr val="bg1"/>
              </a:solidFill>
              <a:latin typeface="Franklin Gothic Medium Cond" panose="020B0606030402020204" pitchFamily="34" charset="0"/>
            </a:endParaRPr>
          </a:p>
        </p:txBody>
      </p:sp>
      <p:pic>
        <p:nvPicPr>
          <p:cNvPr id="21" name="Picture 6" descr="Image result for travel nevada logo transparent">
            <a:extLst>
              <a:ext uri="{FF2B5EF4-FFF2-40B4-BE49-F238E27FC236}">
                <a16:creationId xmlns:a16="http://schemas.microsoft.com/office/drawing/2014/main" id="{8247A4BF-31F7-4BFA-877B-71D6CCCBDC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5178" y="191372"/>
            <a:ext cx="959845" cy="78067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08DE7F4E-B9F5-452E-8E6E-7FA8BCB3C2E4}"/>
              </a:ext>
            </a:extLst>
          </p:cNvPr>
          <p:cNvSpPr txBox="1"/>
          <p:nvPr/>
        </p:nvSpPr>
        <p:spPr>
          <a:xfrm>
            <a:off x="232767" y="1582721"/>
            <a:ext cx="7306865" cy="6694140"/>
          </a:xfrm>
          <a:prstGeom prst="rect">
            <a:avLst/>
          </a:prstGeom>
          <a:noFill/>
        </p:spPr>
        <p:txBody>
          <a:bodyPr wrap="square" lIns="0" tIns="0" rIns="0" bIns="0" rtlCol="0">
            <a:spAutoFit/>
          </a:bodyPr>
          <a:lstStyle/>
          <a:p>
            <a:pPr>
              <a:spcAft>
                <a:spcPts val="600"/>
              </a:spcAft>
            </a:pPr>
            <a:r>
              <a:rPr lang="en-US" sz="1000" b="1" dirty="0"/>
              <a:t>Resident Sentiment Study</a:t>
            </a:r>
            <a:endParaRPr lang="en-US" sz="1000" i="1" dirty="0"/>
          </a:p>
          <a:p>
            <a:pPr>
              <a:spcAft>
                <a:spcPts val="600"/>
              </a:spcAft>
            </a:pPr>
            <a:r>
              <a:rPr lang="en-US" sz="1000" i="1" dirty="0"/>
              <a:t>What it measures</a:t>
            </a:r>
            <a:r>
              <a:rPr lang="en-US" sz="1000" dirty="0"/>
              <a:t>: Perceptions of tourism impact at the state, community, and personal level for Nevada residents.</a:t>
            </a:r>
            <a:endParaRPr lang="en-US" sz="1000" i="1" dirty="0"/>
          </a:p>
          <a:p>
            <a:pPr>
              <a:spcAft>
                <a:spcPts val="600"/>
              </a:spcAft>
            </a:pPr>
            <a:r>
              <a:rPr lang="en-US" sz="1000" i="1" dirty="0"/>
              <a:t>Key takeaways/what we look at</a:t>
            </a:r>
            <a:r>
              <a:rPr lang="en-US" sz="1000" dirty="0"/>
              <a:t>: First-time study to baseline how tourism is perceived as an industry for Nevada residents. </a:t>
            </a:r>
            <a:endParaRPr lang="en-US" sz="1000" i="1" dirty="0"/>
          </a:p>
          <a:p>
            <a:pPr>
              <a:spcAft>
                <a:spcPts val="600"/>
              </a:spcAft>
            </a:pPr>
            <a:r>
              <a:rPr lang="en-US" sz="1000" i="1" dirty="0"/>
              <a:t>How it is applied</a:t>
            </a:r>
            <a:r>
              <a:rPr lang="en-US" sz="1000" dirty="0"/>
              <a:t>: Would like to take the results to level set for destination development strategy and for in-state marketing efforts. Initial results show this is a place where we can really move the needle.</a:t>
            </a:r>
            <a:endParaRPr lang="en-US" sz="1000" i="1" dirty="0"/>
          </a:p>
          <a:p>
            <a:pPr>
              <a:spcAft>
                <a:spcPts val="600"/>
              </a:spcAft>
            </a:pPr>
            <a:r>
              <a:rPr lang="en-US" sz="1000" i="1" dirty="0"/>
              <a:t>What can be improved</a:t>
            </a:r>
            <a:r>
              <a:rPr lang="en-US" sz="1000" dirty="0"/>
              <a:t>: N/A</a:t>
            </a:r>
          </a:p>
          <a:p>
            <a:pPr>
              <a:spcAft>
                <a:spcPts val="600"/>
              </a:spcAft>
            </a:pPr>
            <a:endParaRPr lang="en-US" sz="1000" b="1" dirty="0"/>
          </a:p>
          <a:p>
            <a:pPr>
              <a:spcAft>
                <a:spcPts val="600"/>
              </a:spcAft>
            </a:pPr>
            <a:r>
              <a:rPr lang="en-US" sz="1000" b="1" dirty="0"/>
              <a:t>Discover the Facts</a:t>
            </a:r>
            <a:endParaRPr lang="en-US" sz="1000" i="1" dirty="0"/>
          </a:p>
          <a:p>
            <a:pPr>
              <a:spcAft>
                <a:spcPts val="600"/>
              </a:spcAft>
            </a:pPr>
            <a:r>
              <a:rPr lang="en-US" sz="1000" i="1" dirty="0"/>
              <a:t>What it measures</a:t>
            </a:r>
            <a:r>
              <a:rPr lang="en-US" sz="1000" dirty="0"/>
              <a:t>: Quarterly report on room nights and occupancy, room tax collections, airport data and visitor volume among other important measurement indicators as reported to us by various entities throughout the state.</a:t>
            </a:r>
            <a:endParaRPr lang="en-US" sz="1000" i="1" dirty="0"/>
          </a:p>
          <a:p>
            <a:pPr>
              <a:spcAft>
                <a:spcPts val="600"/>
              </a:spcAft>
            </a:pPr>
            <a:r>
              <a:rPr lang="en-US" sz="1000" i="1" dirty="0"/>
              <a:t>Key takeaways/what we look at</a:t>
            </a:r>
            <a:r>
              <a:rPr lang="en-US" sz="1000" dirty="0"/>
              <a:t>: Growth and overall health of the tourism industry throughout the state.</a:t>
            </a:r>
            <a:endParaRPr lang="en-US" sz="1000" i="1" dirty="0"/>
          </a:p>
          <a:p>
            <a:pPr>
              <a:spcAft>
                <a:spcPts val="600"/>
              </a:spcAft>
            </a:pPr>
            <a:r>
              <a:rPr lang="en-US" sz="1000" i="1" dirty="0"/>
              <a:t>How it is applied</a:t>
            </a:r>
            <a:r>
              <a:rPr lang="en-US" sz="1000" dirty="0"/>
              <a:t>: Though not directly applied, it is a key indicator of the pulse of the state’s tourism industry. Any negative trends would be addressed in various capacities in the department.</a:t>
            </a:r>
            <a:endParaRPr lang="en-US" sz="1000" i="1" dirty="0"/>
          </a:p>
          <a:p>
            <a:pPr>
              <a:spcAft>
                <a:spcPts val="600"/>
              </a:spcAft>
            </a:pPr>
            <a:r>
              <a:rPr lang="en-US" sz="1000" i="1" dirty="0"/>
              <a:t>What can be improved</a:t>
            </a:r>
            <a:r>
              <a:rPr lang="en-US" sz="1000" dirty="0"/>
              <a:t>: N/A</a:t>
            </a:r>
          </a:p>
          <a:p>
            <a:pPr>
              <a:spcAft>
                <a:spcPts val="600"/>
              </a:spcAft>
            </a:pPr>
            <a:r>
              <a:rPr lang="en-US" sz="1000" dirty="0"/>
              <a:t> </a:t>
            </a:r>
          </a:p>
          <a:p>
            <a:pPr>
              <a:spcAft>
                <a:spcPts val="600"/>
              </a:spcAft>
            </a:pPr>
            <a:r>
              <a:rPr lang="en-US" sz="1000" b="1" dirty="0"/>
              <a:t>Website Usability Study</a:t>
            </a:r>
            <a:endParaRPr lang="en-US" sz="1000" i="1" dirty="0"/>
          </a:p>
          <a:p>
            <a:pPr>
              <a:spcAft>
                <a:spcPts val="600"/>
              </a:spcAft>
            </a:pPr>
            <a:r>
              <a:rPr lang="en-US" sz="1000" i="1" dirty="0"/>
              <a:t>What it measures</a:t>
            </a:r>
            <a:r>
              <a:rPr lang="en-US" sz="1000" dirty="0"/>
              <a:t>: Qualitative and quantitative study looking at how visitors use the website, providing insights into ease of use, how they navigate, and site expectations.</a:t>
            </a:r>
            <a:endParaRPr lang="en-US" sz="1000" i="1" dirty="0"/>
          </a:p>
          <a:p>
            <a:pPr>
              <a:spcAft>
                <a:spcPts val="600"/>
              </a:spcAft>
            </a:pPr>
            <a:r>
              <a:rPr lang="en-US" sz="1000" i="1" dirty="0"/>
              <a:t>Key takeaways/what we look at</a:t>
            </a:r>
            <a:r>
              <a:rPr lang="en-US" sz="1000" dirty="0"/>
              <a:t>: In addition to monthly CRO activity through the year, this study helps indicate how design changes, improvements, and suggestions are received by the general visitor. </a:t>
            </a:r>
            <a:endParaRPr lang="en-US" sz="1000" i="1" dirty="0"/>
          </a:p>
          <a:p>
            <a:pPr>
              <a:spcAft>
                <a:spcPts val="600"/>
              </a:spcAft>
            </a:pPr>
            <a:r>
              <a:rPr lang="en-US" sz="1000" i="1" dirty="0"/>
              <a:t>How it is applied</a:t>
            </a:r>
            <a:r>
              <a:rPr lang="en-US" sz="1000" dirty="0"/>
              <a:t>: Takeaways have fostered continued improvements on TravelNevada.com.</a:t>
            </a:r>
            <a:endParaRPr lang="en-US" sz="1000" i="1" dirty="0"/>
          </a:p>
          <a:p>
            <a:pPr>
              <a:spcAft>
                <a:spcPts val="600"/>
              </a:spcAft>
            </a:pPr>
            <a:r>
              <a:rPr lang="en-US" sz="1000" i="1" dirty="0"/>
              <a:t>What can be improved</a:t>
            </a:r>
            <a:r>
              <a:rPr lang="en-US" sz="1000" dirty="0"/>
              <a:t>: Quantitative refinements have been a challenge due to the robust size of and variety of content types on the website. Consistent and continued CRO tests each month can help alleviate some of the heavy lifting. </a:t>
            </a:r>
          </a:p>
          <a:p>
            <a:pPr>
              <a:spcAft>
                <a:spcPts val="600"/>
              </a:spcAft>
            </a:pPr>
            <a:endParaRPr lang="en-US" sz="1000" dirty="0"/>
          </a:p>
          <a:p>
            <a:pPr>
              <a:spcAft>
                <a:spcPts val="600"/>
              </a:spcAft>
            </a:pPr>
            <a:r>
              <a:rPr lang="en-US" sz="1000" b="1" dirty="0"/>
              <a:t>Ad Evaluation Study (formerly known as Ad Copy Testing)</a:t>
            </a:r>
            <a:endParaRPr lang="en-US" sz="1000" i="1" dirty="0"/>
          </a:p>
          <a:p>
            <a:pPr>
              <a:spcAft>
                <a:spcPts val="600"/>
              </a:spcAft>
            </a:pPr>
            <a:r>
              <a:rPr lang="en-US" sz="1000" i="1" dirty="0"/>
              <a:t>What it measures</a:t>
            </a:r>
            <a:r>
              <a:rPr lang="en-US" sz="1000" dirty="0"/>
              <a:t>: Gauges reactions to creative executions including general feeling, change in interest, and inspired actions. </a:t>
            </a:r>
            <a:endParaRPr lang="en-US" sz="1000" i="1" dirty="0"/>
          </a:p>
          <a:p>
            <a:pPr>
              <a:spcAft>
                <a:spcPts val="600"/>
              </a:spcAft>
            </a:pPr>
            <a:r>
              <a:rPr lang="en-US" sz="1000" i="1" dirty="0"/>
              <a:t>Key takeaways/what we look at</a:t>
            </a:r>
            <a:r>
              <a:rPr lang="en-US" sz="1000" dirty="0"/>
              <a:t>: Generally, a stop-gap in ensuring the creative agency’s pre-concept research has translated well into execution.</a:t>
            </a:r>
            <a:endParaRPr lang="en-US" sz="1000" i="1" dirty="0"/>
          </a:p>
          <a:p>
            <a:pPr>
              <a:spcAft>
                <a:spcPts val="600"/>
              </a:spcAft>
            </a:pPr>
            <a:r>
              <a:rPr lang="en-US" sz="1000" i="1" dirty="0"/>
              <a:t>How it is applied</a:t>
            </a:r>
            <a:r>
              <a:rPr lang="en-US" sz="1000" dirty="0"/>
              <a:t>: Can re-adjust creative development strategy based on results.</a:t>
            </a:r>
            <a:endParaRPr lang="en-US" sz="1000" i="1" dirty="0"/>
          </a:p>
          <a:p>
            <a:pPr>
              <a:spcAft>
                <a:spcPts val="600"/>
              </a:spcAft>
            </a:pPr>
            <a:r>
              <a:rPr lang="en-US" sz="1000" i="1" dirty="0"/>
              <a:t>What can be improved</a:t>
            </a:r>
            <a:r>
              <a:rPr lang="en-US" sz="1000" dirty="0"/>
              <a:t>: Due to fiscal year restrictions, the study comes after concepting and execution has taken place. Would like to get concepts, then perform the study, then execute in the future. </a:t>
            </a:r>
          </a:p>
        </p:txBody>
      </p:sp>
    </p:spTree>
    <p:extLst>
      <p:ext uri="{BB962C8B-B14F-4D97-AF65-F5344CB8AC3E}">
        <p14:creationId xmlns:p14="http://schemas.microsoft.com/office/powerpoint/2010/main" val="1966337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3BB900C-E137-4613-A85F-740FB5025E7E}"/>
              </a:ext>
            </a:extLst>
          </p:cNvPr>
          <p:cNvSpPr/>
          <p:nvPr/>
        </p:nvSpPr>
        <p:spPr>
          <a:xfrm>
            <a:off x="0" y="0"/>
            <a:ext cx="7772400" cy="1005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293" tIns="29146" rIns="58293" bIns="29146" numCol="1" spcCol="0" rtlCol="0" fromWordArt="0" anchor="t" anchorCtr="0" forceAA="0" compatLnSpc="1">
            <a:prstTxWarp prst="textNoShape">
              <a:avLst/>
            </a:prstTxWarp>
            <a:noAutofit/>
          </a:bodyPr>
          <a:lstStyle/>
          <a:p>
            <a:pPr algn="ctr" defTabSz="582930"/>
            <a:endParaRPr lang="en-US" sz="1020" dirty="0">
              <a:solidFill>
                <a:srgbClr val="FFFFFF"/>
              </a:solidFill>
              <a:latin typeface="Arial"/>
            </a:endParaRPr>
          </a:p>
        </p:txBody>
      </p:sp>
      <p:sp>
        <p:nvSpPr>
          <p:cNvPr id="18" name="Rectangle 17">
            <a:extLst>
              <a:ext uri="{FF2B5EF4-FFF2-40B4-BE49-F238E27FC236}">
                <a16:creationId xmlns:a16="http://schemas.microsoft.com/office/drawing/2014/main" id="{8DD4685D-60B4-42F3-8265-D0E1A4908928}"/>
              </a:ext>
            </a:extLst>
          </p:cNvPr>
          <p:cNvSpPr/>
          <p:nvPr/>
        </p:nvSpPr>
        <p:spPr>
          <a:xfrm>
            <a:off x="0" y="0"/>
            <a:ext cx="7772400" cy="1231447"/>
          </a:xfrm>
          <a:prstGeom prst="rect">
            <a:avLst/>
          </a:prstGeom>
          <a:solidFill>
            <a:srgbClr val="3673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9B77650-7E71-4FD4-BA24-E1F8E487E34D}"/>
              </a:ext>
            </a:extLst>
          </p:cNvPr>
          <p:cNvSpPr txBox="1"/>
          <p:nvPr/>
        </p:nvSpPr>
        <p:spPr>
          <a:xfrm>
            <a:off x="238879" y="264160"/>
            <a:ext cx="5844421" cy="769441"/>
          </a:xfrm>
          <a:prstGeom prst="rect">
            <a:avLst/>
          </a:prstGeom>
          <a:noFill/>
        </p:spPr>
        <p:txBody>
          <a:bodyPr wrap="square" rtlCol="0">
            <a:spAutoFit/>
          </a:bodyPr>
          <a:lstStyle/>
          <a:p>
            <a:r>
              <a:rPr lang="en-US" sz="2400" dirty="0">
                <a:solidFill>
                  <a:schemeClr val="bg1"/>
                </a:solidFill>
                <a:latin typeface="Franklin Gothic Medium Cond" panose="020B0606030402020204" pitchFamily="34" charset="0"/>
              </a:rPr>
              <a:t>Travel Nevada Integrating Marketing Effectiveness </a:t>
            </a:r>
            <a:r>
              <a:rPr lang="en-US" sz="2000" dirty="0">
                <a:solidFill>
                  <a:schemeClr val="bg1"/>
                </a:solidFill>
                <a:latin typeface="Franklin Gothic Medium Cond" panose="020B0606030402020204" pitchFamily="34" charset="0"/>
              </a:rPr>
              <a:t>FY 2019 </a:t>
            </a:r>
          </a:p>
        </p:txBody>
      </p:sp>
      <p:pic>
        <p:nvPicPr>
          <p:cNvPr id="21" name="Picture 6" descr="Image result for travel nevada logo transparent">
            <a:extLst>
              <a:ext uri="{FF2B5EF4-FFF2-40B4-BE49-F238E27FC236}">
                <a16:creationId xmlns:a16="http://schemas.microsoft.com/office/drawing/2014/main" id="{8247A4BF-31F7-4BFA-877B-71D6CCCBDC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5178" y="191372"/>
            <a:ext cx="959845" cy="7806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2" name="Chart 21">
            <a:extLst>
              <a:ext uri="{FF2B5EF4-FFF2-40B4-BE49-F238E27FC236}">
                <a16:creationId xmlns:a16="http://schemas.microsoft.com/office/drawing/2014/main" id="{3CE534E0-21BC-4F18-9991-70F0D8C338EF}"/>
              </a:ext>
            </a:extLst>
          </p:cNvPr>
          <p:cNvGraphicFramePr/>
          <p:nvPr>
            <p:extLst>
              <p:ext uri="{D42A27DB-BD31-4B8C-83A1-F6EECF244321}">
                <p14:modId xmlns:p14="http://schemas.microsoft.com/office/powerpoint/2010/main" val="1538634073"/>
              </p:ext>
            </p:extLst>
          </p:nvPr>
        </p:nvGraphicFramePr>
        <p:xfrm>
          <a:off x="232766" y="2747516"/>
          <a:ext cx="2825038" cy="17428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4" name="Table 23">
            <a:extLst>
              <a:ext uri="{FF2B5EF4-FFF2-40B4-BE49-F238E27FC236}">
                <a16:creationId xmlns:a16="http://schemas.microsoft.com/office/drawing/2014/main" id="{C1C8FEC6-4AF4-430E-86D8-FE314D202C55}"/>
              </a:ext>
            </a:extLst>
          </p:cNvPr>
          <p:cNvGraphicFramePr>
            <a:graphicFrameLocks noGrp="1"/>
          </p:cNvGraphicFramePr>
          <p:nvPr/>
        </p:nvGraphicFramePr>
        <p:xfrm>
          <a:off x="232766" y="4649119"/>
          <a:ext cx="7306864" cy="4737375"/>
        </p:xfrm>
        <a:graphic>
          <a:graphicData uri="http://schemas.openxmlformats.org/drawingml/2006/table">
            <a:tbl>
              <a:tblPr bandRow="1">
                <a:tableStyleId>{91EBBBCC-DAD2-459C-BE2E-F6DE35CF9A28}</a:tableStyleId>
              </a:tblPr>
              <a:tblGrid>
                <a:gridCol w="4462768">
                  <a:extLst>
                    <a:ext uri="{9D8B030D-6E8A-4147-A177-3AD203B41FA5}">
                      <a16:colId xmlns:a16="http://schemas.microsoft.com/office/drawing/2014/main" val="20000"/>
                    </a:ext>
                  </a:extLst>
                </a:gridCol>
                <a:gridCol w="948032">
                  <a:extLst>
                    <a:ext uri="{9D8B030D-6E8A-4147-A177-3AD203B41FA5}">
                      <a16:colId xmlns:a16="http://schemas.microsoft.com/office/drawing/2014/main" val="259072352"/>
                    </a:ext>
                  </a:extLst>
                </a:gridCol>
                <a:gridCol w="948032">
                  <a:extLst>
                    <a:ext uri="{9D8B030D-6E8A-4147-A177-3AD203B41FA5}">
                      <a16:colId xmlns:a16="http://schemas.microsoft.com/office/drawing/2014/main" val="2974322556"/>
                    </a:ext>
                  </a:extLst>
                </a:gridCol>
                <a:gridCol w="948032">
                  <a:extLst>
                    <a:ext uri="{9D8B030D-6E8A-4147-A177-3AD203B41FA5}">
                      <a16:colId xmlns:a16="http://schemas.microsoft.com/office/drawing/2014/main" val="20001"/>
                    </a:ext>
                  </a:extLst>
                </a:gridCol>
              </a:tblGrid>
              <a:tr h="365400">
                <a:tc>
                  <a:txBody>
                    <a:bodyPr/>
                    <a:lstStyle/>
                    <a:p>
                      <a:pPr marL="91440" algn="l" defTabSz="914400" rtl="0" eaLnBrk="1" fontAlgn="b" latinLnBrk="0" hangingPunct="1"/>
                      <a:r>
                        <a:rPr lang="en-US" sz="1000" b="1" u="none" strike="noStrike" kern="1200" dirty="0">
                          <a:solidFill>
                            <a:schemeClr val="bg1"/>
                          </a:solidFill>
                          <a:effectLst/>
                        </a:rPr>
                        <a:t>IMC Impact on Destination Attributes – Aware vs Unaware Difference</a:t>
                      </a:r>
                      <a:endParaRPr lang="en-US" sz="1000" b="1" i="0" u="none" strike="noStrike" kern="1200" dirty="0">
                        <a:solidFill>
                          <a:schemeClr val="bg1"/>
                        </a:solidFill>
                        <a:effectLst/>
                        <a:latin typeface="Arial" panose="020B0604020202020204" pitchFamily="34" charset="0"/>
                        <a:ea typeface="+mn-ea"/>
                        <a:cs typeface="Arial" panose="020B0604020202020204" pitchFamily="34" charset="0"/>
                      </a:endParaRPr>
                    </a:p>
                  </a:txBody>
                  <a:tcPr marL="9525" marR="9525" marT="0" marB="0" anchor="ctr">
                    <a:solidFill>
                      <a:schemeClr val="accent1"/>
                    </a:solidFill>
                  </a:tcPr>
                </a:tc>
                <a:tc>
                  <a:txBody>
                    <a:bodyPr/>
                    <a:lstStyle/>
                    <a:p>
                      <a:pPr algn="ctr" fontAlgn="b"/>
                      <a:r>
                        <a:rPr lang="en-US" sz="1000" b="1" i="0" u="none" strike="noStrike" kern="1200" dirty="0">
                          <a:solidFill>
                            <a:schemeClr val="bg1"/>
                          </a:solidFill>
                          <a:effectLst/>
                          <a:latin typeface="Arial" panose="020B0604020202020204" pitchFamily="34" charset="0"/>
                          <a:ea typeface="+mn-ea"/>
                          <a:cs typeface="Arial" panose="020B0604020202020204" pitchFamily="34" charset="0"/>
                        </a:rPr>
                        <a:t>Total </a:t>
                      </a:r>
                    </a:p>
                    <a:p>
                      <a:pPr algn="ctr" fontAlgn="b"/>
                      <a:r>
                        <a:rPr lang="en-US" sz="1000" b="1" i="0" u="none" strike="noStrike" kern="1200" dirty="0">
                          <a:solidFill>
                            <a:schemeClr val="bg1"/>
                          </a:solidFill>
                          <a:effectLst/>
                          <a:latin typeface="Arial" panose="020B0604020202020204" pitchFamily="34" charset="0"/>
                          <a:ea typeface="+mn-ea"/>
                          <a:cs typeface="Arial" panose="020B0604020202020204" pitchFamily="34" charset="0"/>
                        </a:rPr>
                        <a:t>Audience</a:t>
                      </a:r>
                    </a:p>
                  </a:txBody>
                  <a:tcPr marL="9525" marR="9525" marT="0" marB="0" anchor="ctr">
                    <a:solidFill>
                      <a:schemeClr val="accent1"/>
                    </a:solidFill>
                  </a:tcPr>
                </a:tc>
                <a:tc>
                  <a:txBody>
                    <a:bodyPr/>
                    <a:lstStyle/>
                    <a:p>
                      <a:pPr algn="ctr" fontAlgn="b"/>
                      <a:r>
                        <a:rPr lang="en-US" sz="1000" b="1" i="0" u="none" strike="noStrike" kern="1200" dirty="0">
                          <a:solidFill>
                            <a:schemeClr val="bg1"/>
                          </a:solidFill>
                          <a:effectLst/>
                          <a:latin typeface="Arial" panose="020B0604020202020204" pitchFamily="34" charset="0"/>
                          <a:ea typeface="+mn-ea"/>
                          <a:cs typeface="Arial" panose="020B0604020202020204" pitchFamily="34" charset="0"/>
                        </a:rPr>
                        <a:t>First Time Visitors</a:t>
                      </a:r>
                    </a:p>
                  </a:txBody>
                  <a:tcPr marL="9525" marR="9525" marT="0" marB="0" anchor="ctr">
                    <a:solidFill>
                      <a:schemeClr val="accent1"/>
                    </a:solidFill>
                  </a:tcPr>
                </a:tc>
                <a:tc>
                  <a:txBody>
                    <a:bodyPr/>
                    <a:lstStyle/>
                    <a:p>
                      <a:pPr algn="ctr" fontAlgn="b"/>
                      <a:r>
                        <a:rPr lang="en-US" sz="1000" b="1" i="0" u="none" strike="noStrike" kern="1200" dirty="0">
                          <a:solidFill>
                            <a:schemeClr val="bg1"/>
                          </a:solidFill>
                          <a:effectLst/>
                          <a:latin typeface="Arial" panose="020B0604020202020204" pitchFamily="34" charset="0"/>
                          <a:ea typeface="+mn-ea"/>
                          <a:cs typeface="Arial" panose="020B0604020202020204" pitchFamily="34" charset="0"/>
                        </a:rPr>
                        <a:t>Never Visited Overnight</a:t>
                      </a:r>
                    </a:p>
                  </a:txBody>
                  <a:tcPr marL="9525" marR="9525" marT="0" marB="0" anchor="ctr">
                    <a:solidFill>
                      <a:schemeClr val="accent1"/>
                    </a:solidFill>
                  </a:tcPr>
                </a:tc>
                <a:extLst>
                  <a:ext uri="{0D108BD9-81ED-4DB2-BD59-A6C34878D82A}">
                    <a16:rowId xmlns:a16="http://schemas.microsoft.com/office/drawing/2014/main" val="3871612733"/>
                  </a:ext>
                </a:extLst>
              </a:tr>
              <a:tr h="133189">
                <a:tc>
                  <a:txBody>
                    <a:bodyPr/>
                    <a:lstStyle/>
                    <a:p>
                      <a:pPr marL="91440" algn="l" fontAlgn="ctr"/>
                      <a:r>
                        <a:rPr lang="en-US" sz="1000" u="none" strike="noStrike" dirty="0">
                          <a:solidFill>
                            <a:schemeClr val="tx1">
                              <a:lumMod val="75000"/>
                            </a:schemeClr>
                          </a:solidFill>
                          <a:effectLst/>
                        </a:rPr>
                        <a:t>I would post about traveling here on my social media</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+9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+9 pts</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+13 pts</a:t>
                      </a:r>
                    </a:p>
                  </a:txBody>
                  <a:tcPr marL="3810" marR="3810" marT="3810" marB="0" anchor="ctr"/>
                </a:tc>
                <a:extLst>
                  <a:ext uri="{0D108BD9-81ED-4DB2-BD59-A6C34878D82A}">
                    <a16:rowId xmlns:a16="http://schemas.microsoft.com/office/drawing/2014/main" val="10000"/>
                  </a:ext>
                </a:extLst>
              </a:tr>
              <a:tr h="133189">
                <a:tc>
                  <a:txBody>
                    <a:bodyPr/>
                    <a:lstStyle/>
                    <a:p>
                      <a:pPr marL="91440" algn="l" fontAlgn="ctr"/>
                      <a:r>
                        <a:rPr lang="en-US" sz="1000" u="none" strike="noStrike" dirty="0">
                          <a:solidFill>
                            <a:schemeClr val="tx1">
                              <a:lumMod val="75000"/>
                            </a:schemeClr>
                          </a:solidFill>
                          <a:effectLst/>
                        </a:rPr>
                        <a:t>A place where I’m inspired to try new things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+8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+10 pts</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+10 pts</a:t>
                      </a:r>
                    </a:p>
                  </a:txBody>
                  <a:tcPr marL="3810" marR="3810" marT="3810" marB="0" anchor="ctr"/>
                </a:tc>
                <a:extLst>
                  <a:ext uri="{0D108BD9-81ED-4DB2-BD59-A6C34878D82A}">
                    <a16:rowId xmlns:a16="http://schemas.microsoft.com/office/drawing/2014/main" val="10001"/>
                  </a:ext>
                </a:extLst>
              </a:tr>
              <a:tr h="133189">
                <a:tc>
                  <a:txBody>
                    <a:bodyPr/>
                    <a:lstStyle/>
                    <a:p>
                      <a:pPr marL="91440" algn="l" fontAlgn="ctr"/>
                      <a:r>
                        <a:rPr lang="en-US" sz="1000" u="none" strike="noStrike" dirty="0">
                          <a:solidFill>
                            <a:schemeClr val="tx1">
                              <a:lumMod val="75000"/>
                            </a:schemeClr>
                          </a:solidFill>
                          <a:effectLst/>
                        </a:rPr>
                        <a:t>Is my preferred destination for overnight, leisure vacations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+8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+10 pts</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a:t>
                      </a:r>
                    </a:p>
                  </a:txBody>
                  <a:tcPr marL="3810" marR="3810" marT="3810" marB="0" anchor="ctr"/>
                </a:tc>
                <a:extLst>
                  <a:ext uri="{0D108BD9-81ED-4DB2-BD59-A6C34878D82A}">
                    <a16:rowId xmlns:a16="http://schemas.microsoft.com/office/drawing/2014/main" val="10002"/>
                  </a:ext>
                </a:extLst>
              </a:tr>
              <a:tr h="133189">
                <a:tc>
                  <a:txBody>
                    <a:bodyPr/>
                    <a:lstStyle/>
                    <a:p>
                      <a:pPr marL="91440" algn="l" fontAlgn="ctr"/>
                      <a:r>
                        <a:rPr lang="en-US" sz="1000" u="none" strike="noStrike" dirty="0">
                          <a:solidFill>
                            <a:schemeClr val="tx1">
                              <a:lumMod val="75000"/>
                            </a:schemeClr>
                          </a:solidFill>
                          <a:effectLst/>
                        </a:rPr>
                        <a:t>Great place for shopping</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+7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+10 pts</a:t>
                      </a:r>
                    </a:p>
                  </a:txBody>
                  <a:tcPr marL="9525" marR="9525" marT="9525" marB="0" anchor="ctr"/>
                </a:tc>
                <a:tc>
                  <a:txBody>
                    <a:bodyPr/>
                    <a:lstStyle/>
                    <a:p>
                      <a:pPr algn="ctr" fontAlgn="b"/>
                      <a:r>
                        <a:rPr lang="en-US" sz="1000" u="none" strike="noStrike" dirty="0">
                          <a:solidFill>
                            <a:schemeClr val="tx1">
                              <a:lumMod val="75000"/>
                            </a:schemeClr>
                          </a:solidFill>
                          <a:effectLst/>
                        </a:rPr>
                        <a:t>+5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10003"/>
                  </a:ext>
                </a:extLst>
              </a:tr>
              <a:tr h="133189">
                <a:tc>
                  <a:txBody>
                    <a:bodyPr/>
                    <a:lstStyle/>
                    <a:p>
                      <a:pPr marL="91440" algn="l" fontAlgn="ctr"/>
                      <a:r>
                        <a:rPr lang="en-US" sz="1000" u="none" strike="noStrike" dirty="0">
                          <a:solidFill>
                            <a:schemeClr val="tx1">
                              <a:lumMod val="75000"/>
                            </a:schemeClr>
                          </a:solidFill>
                          <a:effectLst/>
                        </a:rPr>
                        <a:t>Offers a variety of special events/festivals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+5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+8 pts</a:t>
                      </a:r>
                    </a:p>
                  </a:txBody>
                  <a:tcPr marL="9525" marR="9525" marT="9525" marB="0" anchor="ctr"/>
                </a:tc>
                <a:tc>
                  <a:txBody>
                    <a:bodyPr/>
                    <a:lstStyle/>
                    <a:p>
                      <a:pPr algn="ctr" fontAlgn="b"/>
                      <a:r>
                        <a:rPr lang="en-US" sz="1000" u="none" strike="noStrike" dirty="0">
                          <a:solidFill>
                            <a:schemeClr val="tx1">
                              <a:lumMod val="75000"/>
                            </a:schemeClr>
                          </a:solidFill>
                          <a:effectLst/>
                        </a:rPr>
                        <a:t>+9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10004"/>
                  </a:ext>
                </a:extLst>
              </a:tr>
              <a:tr h="133189">
                <a:tc>
                  <a:txBody>
                    <a:bodyPr/>
                    <a:lstStyle/>
                    <a:p>
                      <a:pPr marL="91440" algn="l" fontAlgn="ctr"/>
                      <a:r>
                        <a:rPr lang="en-US" sz="1000" u="none" strike="noStrike" dirty="0">
                          <a:solidFill>
                            <a:schemeClr val="tx1">
                              <a:lumMod val="75000"/>
                            </a:schemeClr>
                          </a:solidFill>
                          <a:effectLst/>
                        </a:rPr>
                        <a:t>The landscape is clean and untouched</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+4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+6 pts</a:t>
                      </a:r>
                    </a:p>
                  </a:txBody>
                  <a:tcPr marL="9525" marR="9525" marT="9525" marB="0" anchor="ctr"/>
                </a:tc>
                <a:tc>
                  <a:txBody>
                    <a:bodyPr/>
                    <a:lstStyle/>
                    <a:p>
                      <a:pPr algn="ctr" fontAlgn="b"/>
                      <a:r>
                        <a:rPr lang="en-US" sz="1000" u="none" strike="noStrike" dirty="0">
                          <a:solidFill>
                            <a:schemeClr val="tx1">
                              <a:lumMod val="75000"/>
                            </a:schemeClr>
                          </a:solidFill>
                          <a:effectLst/>
                        </a:rPr>
                        <a:t>-1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10005"/>
                  </a:ext>
                </a:extLst>
              </a:tr>
              <a:tr h="133189">
                <a:tc>
                  <a:txBody>
                    <a:bodyPr/>
                    <a:lstStyle/>
                    <a:p>
                      <a:pPr marL="91440" algn="l" fontAlgn="ctr"/>
                      <a:r>
                        <a:rPr lang="en-US" sz="1000" u="none" strike="noStrike" dirty="0">
                          <a:solidFill>
                            <a:schemeClr val="tx1">
                              <a:lumMod val="75000"/>
                            </a:schemeClr>
                          </a:solidFill>
                          <a:effectLst/>
                        </a:rPr>
                        <a:t>A place I would recommend to my friends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+4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+8 pts</a:t>
                      </a:r>
                    </a:p>
                  </a:txBody>
                  <a:tcPr marL="9525" marR="9525" marT="9525" marB="0" anchor="ctr"/>
                </a:tc>
                <a:tc>
                  <a:txBody>
                    <a:bodyPr/>
                    <a:lstStyle/>
                    <a:p>
                      <a:pPr algn="ctr" fontAlgn="b"/>
                      <a:r>
                        <a:rPr lang="en-US" sz="1000" u="none" strike="noStrike" dirty="0">
                          <a:solidFill>
                            <a:schemeClr val="tx1">
                              <a:lumMod val="75000"/>
                            </a:schemeClr>
                          </a:solidFill>
                          <a:effectLst/>
                        </a:rPr>
                        <a:t>+9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10006"/>
                  </a:ext>
                </a:extLst>
              </a:tr>
              <a:tr h="133189">
                <a:tc>
                  <a:txBody>
                    <a:bodyPr/>
                    <a:lstStyle/>
                    <a:p>
                      <a:pPr marL="91440" algn="l" fontAlgn="ctr"/>
                      <a:r>
                        <a:rPr lang="en-US" sz="1000" u="none" strike="noStrike" dirty="0">
                          <a:solidFill>
                            <a:schemeClr val="tx1">
                              <a:lumMod val="75000"/>
                            </a:schemeClr>
                          </a:solidFill>
                          <a:effectLst/>
                        </a:rPr>
                        <a:t>Is a vacation destination for someone like me</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+3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+8 pts</a:t>
                      </a:r>
                    </a:p>
                  </a:txBody>
                  <a:tcPr marL="9525" marR="9525" marT="9525" marB="0" anchor="ctr"/>
                </a:tc>
                <a:tc>
                  <a:txBody>
                    <a:bodyPr/>
                    <a:lstStyle/>
                    <a:p>
                      <a:pPr algn="ctr" fontAlgn="b"/>
                      <a:r>
                        <a:rPr lang="en-US" sz="1000" u="none" strike="noStrike" dirty="0">
                          <a:solidFill>
                            <a:schemeClr val="tx1">
                              <a:lumMod val="75000"/>
                            </a:schemeClr>
                          </a:solidFill>
                          <a:effectLst/>
                        </a:rPr>
                        <a:t>+15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3894489227"/>
                  </a:ext>
                </a:extLst>
              </a:tr>
              <a:tr h="133189">
                <a:tc>
                  <a:txBody>
                    <a:bodyPr/>
                    <a:lstStyle/>
                    <a:p>
                      <a:pPr marL="91440" algn="l" fontAlgn="ctr"/>
                      <a:r>
                        <a:rPr lang="en-US" sz="1000" u="none" strike="noStrike" dirty="0">
                          <a:solidFill>
                            <a:schemeClr val="tx1">
                              <a:lumMod val="75000"/>
                            </a:schemeClr>
                          </a:solidFill>
                          <a:effectLst/>
                        </a:rPr>
                        <a:t>Offers winter sports/activities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+3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+3 pts</a:t>
                      </a:r>
                    </a:p>
                  </a:txBody>
                  <a:tcPr marL="9525" marR="9525" marT="9525" marB="0" anchor="ctr"/>
                </a:tc>
                <a:tc>
                  <a:txBody>
                    <a:bodyPr/>
                    <a:lstStyle/>
                    <a:p>
                      <a:pPr algn="ctr" fontAlgn="b"/>
                      <a:r>
                        <a:rPr lang="en-US" sz="1000" u="none" strike="noStrike" dirty="0">
                          <a:solidFill>
                            <a:schemeClr val="tx1">
                              <a:lumMod val="75000"/>
                            </a:schemeClr>
                          </a:solidFill>
                          <a:effectLst/>
                        </a:rPr>
                        <a:t>+7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10007"/>
                  </a:ext>
                </a:extLst>
              </a:tr>
              <a:tr h="133189">
                <a:tc>
                  <a:txBody>
                    <a:bodyPr/>
                    <a:lstStyle/>
                    <a:p>
                      <a:pPr marL="91440" algn="l" fontAlgn="ctr"/>
                      <a:r>
                        <a:rPr lang="en-US" sz="1000" u="none" strike="noStrike" dirty="0">
                          <a:solidFill>
                            <a:schemeClr val="tx1">
                              <a:lumMod val="75000"/>
                            </a:schemeClr>
                          </a:solidFill>
                          <a:effectLst/>
                        </a:rPr>
                        <a:t>Offers good value for the money</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+3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+7 pts</a:t>
                      </a:r>
                    </a:p>
                  </a:txBody>
                  <a:tcPr marL="9525" marR="9525" marT="9525" marB="0" anchor="ctr"/>
                </a:tc>
                <a:tc>
                  <a:txBody>
                    <a:bodyPr/>
                    <a:lstStyle/>
                    <a:p>
                      <a:pPr algn="ctr" fontAlgn="b"/>
                      <a:r>
                        <a:rPr lang="en-US" sz="1000" u="none" strike="noStrike" dirty="0">
                          <a:solidFill>
                            <a:schemeClr val="tx1">
                              <a:lumMod val="75000"/>
                            </a:schemeClr>
                          </a:solidFill>
                          <a:effectLst/>
                        </a:rPr>
                        <a:t>+10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10009"/>
                  </a:ext>
                </a:extLst>
              </a:tr>
              <a:tr h="133189">
                <a:tc>
                  <a:txBody>
                    <a:bodyPr/>
                    <a:lstStyle/>
                    <a:p>
                      <a:pPr marL="91440" algn="l" fontAlgn="ctr"/>
                      <a:r>
                        <a:rPr lang="en-US" sz="1000" u="none" strike="noStrike" dirty="0">
                          <a:solidFill>
                            <a:schemeClr val="tx1">
                              <a:lumMod val="75000"/>
                            </a:schemeClr>
                          </a:solidFill>
                          <a:effectLst/>
                        </a:rPr>
                        <a:t>Is a friendly, welcoming place</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+3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+6 pts</a:t>
                      </a:r>
                    </a:p>
                  </a:txBody>
                  <a:tcPr marL="9525" marR="9525" marT="9525" marB="0" anchor="ctr"/>
                </a:tc>
                <a:tc>
                  <a:txBody>
                    <a:bodyPr/>
                    <a:lstStyle/>
                    <a:p>
                      <a:pPr algn="ctr" fontAlgn="b"/>
                      <a:r>
                        <a:rPr lang="en-US" sz="1000" u="none" strike="noStrike" dirty="0">
                          <a:solidFill>
                            <a:schemeClr val="tx1">
                              <a:lumMod val="75000"/>
                            </a:schemeClr>
                          </a:solidFill>
                          <a:effectLst/>
                        </a:rPr>
                        <a:t>+12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10012"/>
                  </a:ext>
                </a:extLst>
              </a:tr>
              <a:tr h="133189">
                <a:tc>
                  <a:txBody>
                    <a:bodyPr/>
                    <a:lstStyle/>
                    <a:p>
                      <a:pPr marL="91440" algn="l" fontAlgn="ctr"/>
                      <a:r>
                        <a:rPr lang="en-US" sz="1000" u="none" strike="noStrike" dirty="0">
                          <a:solidFill>
                            <a:schemeClr val="tx1">
                              <a:lumMod val="75000"/>
                            </a:schemeClr>
                          </a:solidFill>
                          <a:effectLst/>
                        </a:rPr>
                        <a:t>Has interesting rural/small towns to visit</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+3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+6 pts</a:t>
                      </a:r>
                    </a:p>
                  </a:txBody>
                  <a:tcPr marL="9525" marR="9525" marT="9525" marB="0" anchor="ctr"/>
                </a:tc>
                <a:tc>
                  <a:txBody>
                    <a:bodyPr/>
                    <a:lstStyle/>
                    <a:p>
                      <a:pPr algn="ctr" fontAlgn="b"/>
                      <a:r>
                        <a:rPr lang="en-US" sz="1000" u="none" strike="noStrike" dirty="0">
                          <a:solidFill>
                            <a:schemeClr val="tx1">
                              <a:lumMod val="75000"/>
                            </a:schemeClr>
                          </a:solidFill>
                          <a:effectLst/>
                        </a:rPr>
                        <a:t>+4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10013"/>
                  </a:ext>
                </a:extLst>
              </a:tr>
              <a:tr h="133189">
                <a:tc>
                  <a:txBody>
                    <a:bodyPr/>
                    <a:lstStyle/>
                    <a:p>
                      <a:pPr marL="91440" algn="l" fontAlgn="ctr"/>
                      <a:r>
                        <a:rPr lang="en-US" sz="1000" u="none" strike="noStrike" dirty="0">
                          <a:solidFill>
                            <a:schemeClr val="tx1">
                              <a:lumMod val="75000"/>
                            </a:schemeClr>
                          </a:solidFill>
                          <a:effectLst/>
                        </a:rPr>
                        <a:t>A destination that is truly different from other places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+3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+6 pts</a:t>
                      </a:r>
                    </a:p>
                  </a:txBody>
                  <a:tcPr marL="9525" marR="9525" marT="9525" marB="0" anchor="ctr"/>
                </a:tc>
                <a:tc>
                  <a:txBody>
                    <a:bodyPr/>
                    <a:lstStyle/>
                    <a:p>
                      <a:pPr algn="ctr" fontAlgn="b"/>
                      <a:r>
                        <a:rPr lang="en-US" sz="1000" u="none" strike="noStrike" dirty="0">
                          <a:solidFill>
                            <a:schemeClr val="tx1">
                              <a:lumMod val="75000"/>
                            </a:schemeClr>
                          </a:solidFill>
                          <a:effectLst/>
                        </a:rPr>
                        <a:t>+3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10010"/>
                  </a:ext>
                </a:extLst>
              </a:tr>
              <a:tr h="133189">
                <a:tc>
                  <a:txBody>
                    <a:bodyPr/>
                    <a:lstStyle/>
                    <a:p>
                      <a:pPr marL="91440" algn="l" fontAlgn="ctr"/>
                      <a:r>
                        <a:rPr lang="en-US" sz="1000" u="none" strike="noStrike" dirty="0">
                          <a:solidFill>
                            <a:schemeClr val="tx1">
                              <a:lumMod val="75000"/>
                            </a:schemeClr>
                          </a:solidFill>
                          <a:effectLst/>
                        </a:rPr>
                        <a:t>It is a good place for family and children</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+2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+3 pts</a:t>
                      </a:r>
                    </a:p>
                  </a:txBody>
                  <a:tcPr marL="9525" marR="9525" marT="9525" marB="0" anchor="ctr"/>
                </a:tc>
                <a:tc>
                  <a:txBody>
                    <a:bodyPr/>
                    <a:lstStyle/>
                    <a:p>
                      <a:pPr algn="ctr" fontAlgn="b"/>
                      <a:r>
                        <a:rPr lang="en-US" sz="1000" u="none" strike="noStrike" dirty="0">
                          <a:solidFill>
                            <a:schemeClr val="tx1">
                              <a:lumMod val="75000"/>
                            </a:schemeClr>
                          </a:solidFill>
                          <a:effectLst/>
                        </a:rPr>
                        <a:t>+5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10011"/>
                  </a:ext>
                </a:extLst>
              </a:tr>
              <a:tr h="133189">
                <a:tc>
                  <a:txBody>
                    <a:bodyPr/>
                    <a:lstStyle/>
                    <a:p>
                      <a:pPr marL="91440" algn="l" fontAlgn="ctr"/>
                      <a:r>
                        <a:rPr lang="en-US" sz="1000" u="none" strike="noStrike" dirty="0">
                          <a:solidFill>
                            <a:schemeClr val="tx1">
                              <a:lumMod val="75000"/>
                            </a:schemeClr>
                          </a:solidFill>
                          <a:effectLst/>
                        </a:rPr>
                        <a:t>Is a good place to explore/sight-see by car</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+2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+5 pts</a:t>
                      </a:r>
                    </a:p>
                  </a:txBody>
                  <a:tcPr marL="9525" marR="9525" marT="9525" marB="0" anchor="ctr"/>
                </a:tc>
                <a:tc>
                  <a:txBody>
                    <a:bodyPr/>
                    <a:lstStyle/>
                    <a:p>
                      <a:pPr algn="ctr" fontAlgn="b"/>
                      <a:r>
                        <a:rPr lang="en-US" sz="1000" u="none" strike="noStrike" dirty="0">
                          <a:solidFill>
                            <a:schemeClr val="tx1">
                              <a:lumMod val="75000"/>
                            </a:schemeClr>
                          </a:solidFill>
                          <a:effectLst/>
                        </a:rPr>
                        <a:t>+0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3127660553"/>
                  </a:ext>
                </a:extLst>
              </a:tr>
              <a:tr h="133189">
                <a:tc>
                  <a:txBody>
                    <a:bodyPr/>
                    <a:lstStyle/>
                    <a:p>
                      <a:pPr marL="91440" algn="l" fontAlgn="ctr"/>
                      <a:r>
                        <a:rPr lang="en-US" sz="1000" u="none" strike="noStrike" dirty="0">
                          <a:solidFill>
                            <a:schemeClr val="tx1">
                              <a:lumMod val="75000"/>
                            </a:schemeClr>
                          </a:solidFill>
                          <a:effectLst/>
                        </a:rPr>
                        <a:t>It is a beautiful scenic place</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+2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+4 pts</a:t>
                      </a:r>
                    </a:p>
                  </a:txBody>
                  <a:tcPr marL="9525" marR="9525" marT="9525" marB="0" anchor="ctr"/>
                </a:tc>
                <a:tc>
                  <a:txBody>
                    <a:bodyPr/>
                    <a:lstStyle/>
                    <a:p>
                      <a:pPr algn="ctr" fontAlgn="b"/>
                      <a:r>
                        <a:rPr lang="en-US" sz="1000" u="none" strike="noStrike" dirty="0">
                          <a:solidFill>
                            <a:schemeClr val="tx1">
                              <a:lumMod val="75000"/>
                            </a:schemeClr>
                          </a:solidFill>
                          <a:effectLst/>
                        </a:rPr>
                        <a:t>+6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10014"/>
                  </a:ext>
                </a:extLst>
              </a:tr>
              <a:tr h="133189">
                <a:tc>
                  <a:txBody>
                    <a:bodyPr/>
                    <a:lstStyle/>
                    <a:p>
                      <a:pPr marL="91440" algn="l" fontAlgn="ctr"/>
                      <a:r>
                        <a:rPr lang="en-US" sz="1000" u="none" strike="noStrike" dirty="0">
                          <a:solidFill>
                            <a:schemeClr val="tx1">
                              <a:lumMod val="75000"/>
                            </a:schemeClr>
                          </a:solidFill>
                          <a:effectLst/>
                        </a:rPr>
                        <a:t>Is a place where I can relax</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+2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+3 pts</a:t>
                      </a:r>
                    </a:p>
                  </a:txBody>
                  <a:tcPr marL="9525" marR="9525" marT="9525" marB="0" anchor="ctr"/>
                </a:tc>
                <a:tc>
                  <a:txBody>
                    <a:bodyPr/>
                    <a:lstStyle/>
                    <a:p>
                      <a:pPr algn="ctr" fontAlgn="b"/>
                      <a:r>
                        <a:rPr lang="en-US" sz="1000" u="none" strike="noStrike" dirty="0">
                          <a:solidFill>
                            <a:schemeClr val="tx1">
                              <a:lumMod val="75000"/>
                            </a:schemeClr>
                          </a:solidFill>
                          <a:effectLst/>
                        </a:rPr>
                        <a:t>+1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10016"/>
                  </a:ext>
                </a:extLst>
              </a:tr>
              <a:tr h="133189">
                <a:tc>
                  <a:txBody>
                    <a:bodyPr/>
                    <a:lstStyle/>
                    <a:p>
                      <a:pPr marL="91440" algn="l" fontAlgn="ctr"/>
                      <a:r>
                        <a:rPr lang="en-US" sz="1000" u="none" strike="noStrike" dirty="0">
                          <a:solidFill>
                            <a:schemeClr val="tx1">
                              <a:lumMod val="75000"/>
                            </a:schemeClr>
                          </a:solidFill>
                          <a:effectLst/>
                        </a:rPr>
                        <a:t>Has lots of things to see and do</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+1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+7 pts</a:t>
                      </a:r>
                    </a:p>
                  </a:txBody>
                  <a:tcPr marL="9525" marR="9525" marT="9525" marB="0" anchor="ctr"/>
                </a:tc>
                <a:tc>
                  <a:txBody>
                    <a:bodyPr/>
                    <a:lstStyle/>
                    <a:p>
                      <a:pPr algn="ctr" fontAlgn="b"/>
                      <a:r>
                        <a:rPr lang="en-US" sz="1000" u="none" strike="noStrike" dirty="0">
                          <a:solidFill>
                            <a:schemeClr val="tx1">
                              <a:lumMod val="75000"/>
                            </a:schemeClr>
                          </a:solidFill>
                          <a:effectLst/>
                        </a:rPr>
                        <a:t>+8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10018"/>
                  </a:ext>
                </a:extLst>
              </a:tr>
              <a:tr h="133189">
                <a:tc>
                  <a:txBody>
                    <a:bodyPr/>
                    <a:lstStyle/>
                    <a:p>
                      <a:pPr marL="91440" algn="l" fontAlgn="ctr"/>
                      <a:r>
                        <a:rPr lang="en-US" sz="1000" u="none" strike="noStrike" dirty="0">
                          <a:solidFill>
                            <a:schemeClr val="tx1">
                              <a:lumMod val="75000"/>
                            </a:schemeClr>
                          </a:solidFill>
                          <a:effectLst/>
                        </a:rPr>
                        <a:t>Offers summer sports/activities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+1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+4 pts</a:t>
                      </a:r>
                    </a:p>
                  </a:txBody>
                  <a:tcPr marL="9525" marR="9525" marT="9525" marB="0" anchor="ctr"/>
                </a:tc>
                <a:tc>
                  <a:txBody>
                    <a:bodyPr/>
                    <a:lstStyle/>
                    <a:p>
                      <a:pPr algn="ctr" fontAlgn="b"/>
                      <a:r>
                        <a:rPr lang="en-US" sz="1000" u="none" strike="noStrike" dirty="0">
                          <a:solidFill>
                            <a:schemeClr val="tx1">
                              <a:lumMod val="75000"/>
                            </a:schemeClr>
                          </a:solidFill>
                          <a:effectLst/>
                        </a:rPr>
                        <a:t>-2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10019"/>
                  </a:ext>
                </a:extLst>
              </a:tr>
              <a:tr h="133189">
                <a:tc>
                  <a:txBody>
                    <a:bodyPr/>
                    <a:lstStyle/>
                    <a:p>
                      <a:pPr marL="91440" algn="l" fontAlgn="ctr"/>
                      <a:r>
                        <a:rPr lang="en-US" sz="1000" u="none" strike="noStrike" dirty="0">
                          <a:solidFill>
                            <a:schemeClr val="tx1">
                              <a:lumMod val="75000"/>
                            </a:schemeClr>
                          </a:solidFill>
                          <a:effectLst/>
                        </a:rPr>
                        <a:t>Is easily accessible (time, transportation, etc.)</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+1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+6 pts</a:t>
                      </a:r>
                    </a:p>
                  </a:txBody>
                  <a:tcPr marL="9525" marR="9525" marT="9525" marB="0" anchor="ctr"/>
                </a:tc>
                <a:tc>
                  <a:txBody>
                    <a:bodyPr/>
                    <a:lstStyle/>
                    <a:p>
                      <a:pPr algn="ctr" fontAlgn="b"/>
                      <a:r>
                        <a:rPr lang="en-US" sz="1000" u="none" strike="noStrike" dirty="0">
                          <a:solidFill>
                            <a:schemeClr val="tx1">
                              <a:lumMod val="75000"/>
                            </a:schemeClr>
                          </a:solidFill>
                          <a:effectLst/>
                        </a:rPr>
                        <a:t>+9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10020"/>
                  </a:ext>
                </a:extLst>
              </a:tr>
              <a:tr h="133189">
                <a:tc>
                  <a:txBody>
                    <a:bodyPr/>
                    <a:lstStyle/>
                    <a:p>
                      <a:pPr marL="91440" algn="l" fontAlgn="ctr"/>
                      <a:r>
                        <a:rPr lang="en-US" sz="1000" u="none" strike="noStrike" dirty="0">
                          <a:solidFill>
                            <a:schemeClr val="tx1">
                              <a:lumMod val="75000"/>
                            </a:schemeClr>
                          </a:solidFill>
                          <a:effectLst/>
                        </a:rPr>
                        <a:t>Is a place where I receive good service while on vacation</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+1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+4 pts</a:t>
                      </a:r>
                    </a:p>
                  </a:txBody>
                  <a:tcPr marL="9525" marR="9525" marT="9525" marB="0" anchor="ctr"/>
                </a:tc>
                <a:tc>
                  <a:txBody>
                    <a:bodyPr/>
                    <a:lstStyle/>
                    <a:p>
                      <a:pPr algn="ctr" fontAlgn="b"/>
                      <a:r>
                        <a:rPr lang="en-US" sz="1000" u="none" strike="noStrike" dirty="0">
                          <a:solidFill>
                            <a:schemeClr val="tx1">
                              <a:lumMod val="75000"/>
                            </a:schemeClr>
                          </a:solidFill>
                          <a:effectLst/>
                        </a:rPr>
                        <a:t>+11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10023"/>
                  </a:ext>
                </a:extLst>
              </a:tr>
              <a:tr h="133189">
                <a:tc>
                  <a:txBody>
                    <a:bodyPr/>
                    <a:lstStyle/>
                    <a:p>
                      <a:pPr marL="91440" algn="l" fontAlgn="ctr"/>
                      <a:r>
                        <a:rPr lang="en-US" sz="1000" u="none" strike="noStrike" dirty="0">
                          <a:solidFill>
                            <a:schemeClr val="tx1">
                              <a:lumMod val="75000"/>
                            </a:schemeClr>
                          </a:solidFill>
                          <a:effectLst/>
                        </a:rPr>
                        <a:t>Is a place to experience western history and culture</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+1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+3 pts</a:t>
                      </a:r>
                    </a:p>
                  </a:txBody>
                  <a:tcPr marL="9525" marR="9525" marT="9525" marB="0" anchor="ctr"/>
                </a:tc>
                <a:tc>
                  <a:txBody>
                    <a:bodyPr/>
                    <a:lstStyle/>
                    <a:p>
                      <a:pPr algn="ctr" fontAlgn="b"/>
                      <a:r>
                        <a:rPr lang="en-US" sz="1000" u="none" strike="noStrike" dirty="0">
                          <a:solidFill>
                            <a:schemeClr val="tx1">
                              <a:lumMod val="75000"/>
                            </a:schemeClr>
                          </a:solidFill>
                          <a:effectLst/>
                        </a:rPr>
                        <a:t>-1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10024"/>
                  </a:ext>
                </a:extLst>
              </a:tr>
              <a:tr h="133189">
                <a:tc>
                  <a:txBody>
                    <a:bodyPr/>
                    <a:lstStyle/>
                    <a:p>
                      <a:pPr marL="91440" algn="l" fontAlgn="ctr"/>
                      <a:r>
                        <a:rPr lang="en-US" sz="1000" u="none" strike="noStrike" dirty="0">
                          <a:solidFill>
                            <a:schemeClr val="tx1">
                              <a:lumMod val="75000"/>
                            </a:schemeClr>
                          </a:solidFill>
                          <a:effectLst/>
                        </a:rPr>
                        <a:t>Has a variety of outdoor terrain for many adventure activities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0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+4 pts</a:t>
                      </a:r>
                    </a:p>
                  </a:txBody>
                  <a:tcPr marL="9525" marR="9525" marT="9525" marB="0" anchor="ctr"/>
                </a:tc>
                <a:tc>
                  <a:txBody>
                    <a:bodyPr/>
                    <a:lstStyle/>
                    <a:p>
                      <a:pPr algn="ctr" fontAlgn="b"/>
                      <a:r>
                        <a:rPr lang="en-US" sz="1000" u="none" strike="noStrike" dirty="0">
                          <a:solidFill>
                            <a:schemeClr val="tx1">
                              <a:lumMod val="75000"/>
                            </a:schemeClr>
                          </a:solidFill>
                          <a:effectLst/>
                        </a:rPr>
                        <a:t>+15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2872940933"/>
                  </a:ext>
                </a:extLst>
              </a:tr>
              <a:tr h="133189">
                <a:tc>
                  <a:txBody>
                    <a:bodyPr/>
                    <a:lstStyle/>
                    <a:p>
                      <a:pPr marL="91440" algn="l" fontAlgn="ctr"/>
                      <a:r>
                        <a:rPr lang="en-US" sz="1000" u="none" strike="noStrike" dirty="0">
                          <a:solidFill>
                            <a:schemeClr val="tx1">
                              <a:lumMod val="75000"/>
                            </a:schemeClr>
                          </a:solidFill>
                          <a:effectLst/>
                        </a:rPr>
                        <a:t>Costs of hotels and meals are reasonable</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-1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+6 pts</a:t>
                      </a:r>
                    </a:p>
                  </a:txBody>
                  <a:tcPr marL="9525" marR="9525" marT="9525" marB="0" anchor="ctr"/>
                </a:tc>
                <a:tc>
                  <a:txBody>
                    <a:bodyPr/>
                    <a:lstStyle/>
                    <a:p>
                      <a:pPr algn="ctr" fontAlgn="b"/>
                      <a:r>
                        <a:rPr lang="en-US" sz="1000" u="none" strike="noStrike" dirty="0">
                          <a:solidFill>
                            <a:schemeClr val="tx1">
                              <a:lumMod val="75000"/>
                            </a:schemeClr>
                          </a:solidFill>
                          <a:effectLst/>
                        </a:rPr>
                        <a:t>+3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696307668"/>
                  </a:ext>
                </a:extLst>
              </a:tr>
              <a:tr h="133189">
                <a:tc>
                  <a:txBody>
                    <a:bodyPr/>
                    <a:lstStyle/>
                    <a:p>
                      <a:pPr marL="91440" algn="l" fontAlgn="ctr"/>
                      <a:r>
                        <a:rPr lang="en-US" sz="1000" u="none" strike="noStrike" dirty="0">
                          <a:solidFill>
                            <a:schemeClr val="tx1">
                              <a:lumMod val="75000"/>
                            </a:schemeClr>
                          </a:solidFill>
                          <a:effectLst/>
                        </a:rPr>
                        <a:t>Offers a variety of entertainment options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-1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+8 pts</a:t>
                      </a:r>
                    </a:p>
                  </a:txBody>
                  <a:tcPr marL="9525" marR="9525" marT="9525" marB="0" anchor="ctr"/>
                </a:tc>
                <a:tc>
                  <a:txBody>
                    <a:bodyPr/>
                    <a:lstStyle/>
                    <a:p>
                      <a:pPr algn="ctr" fontAlgn="b"/>
                      <a:r>
                        <a:rPr lang="en-US" sz="1000" u="none" strike="noStrike" dirty="0">
                          <a:solidFill>
                            <a:schemeClr val="tx1">
                              <a:lumMod val="75000"/>
                            </a:schemeClr>
                          </a:solidFill>
                          <a:effectLst/>
                        </a:rPr>
                        <a:t>+14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4040229895"/>
                  </a:ext>
                </a:extLst>
              </a:tr>
              <a:tr h="133189">
                <a:tc>
                  <a:txBody>
                    <a:bodyPr/>
                    <a:lstStyle/>
                    <a:p>
                      <a:pPr marL="91440" algn="l" fontAlgn="ctr"/>
                      <a:r>
                        <a:rPr lang="en-US" sz="1000" u="none" strike="noStrike" dirty="0">
                          <a:solidFill>
                            <a:schemeClr val="tx1">
                              <a:lumMod val="75000"/>
                            </a:schemeClr>
                          </a:solidFill>
                          <a:effectLst/>
                        </a:rPr>
                        <a:t>Offers a variety of dining options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-2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+6 pts</a:t>
                      </a:r>
                    </a:p>
                  </a:txBody>
                  <a:tcPr marL="9525" marR="9525" marT="9525" marB="0" anchor="ctr"/>
                </a:tc>
                <a:tc>
                  <a:txBody>
                    <a:bodyPr/>
                    <a:lstStyle/>
                    <a:p>
                      <a:pPr algn="ctr" fontAlgn="b"/>
                      <a:r>
                        <a:rPr lang="en-US" sz="1000" u="none" strike="noStrike" dirty="0">
                          <a:solidFill>
                            <a:schemeClr val="tx1">
                              <a:lumMod val="75000"/>
                            </a:schemeClr>
                          </a:solidFill>
                          <a:effectLst/>
                        </a:rPr>
                        <a:t>+7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10025"/>
                  </a:ext>
                </a:extLst>
              </a:tr>
              <a:tr h="133189">
                <a:tc>
                  <a:txBody>
                    <a:bodyPr/>
                    <a:lstStyle/>
                    <a:p>
                      <a:pPr marL="91440" algn="l" fontAlgn="ctr"/>
                      <a:r>
                        <a:rPr lang="en-US" sz="1000" u="none" strike="noStrike" dirty="0">
                          <a:solidFill>
                            <a:schemeClr val="tx1">
                              <a:lumMod val="75000"/>
                            </a:schemeClr>
                          </a:solidFill>
                          <a:effectLst/>
                        </a:rPr>
                        <a:t>Can gamble there</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u="none" strike="noStrike" dirty="0">
                          <a:solidFill>
                            <a:schemeClr val="tx1">
                              <a:lumMod val="75000"/>
                            </a:schemeClr>
                          </a:solidFill>
                          <a:effectLst/>
                        </a:rPr>
                        <a:t>-8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+3 pts</a:t>
                      </a:r>
                    </a:p>
                  </a:txBody>
                  <a:tcPr marL="9525" marR="9525" marT="9525" marB="0" anchor="ctr"/>
                </a:tc>
                <a:tc>
                  <a:txBody>
                    <a:bodyPr/>
                    <a:lstStyle/>
                    <a:p>
                      <a:pPr algn="ctr" fontAlgn="b"/>
                      <a:r>
                        <a:rPr lang="en-US" sz="1000" u="none" strike="noStrike" dirty="0">
                          <a:solidFill>
                            <a:schemeClr val="tx1">
                              <a:lumMod val="75000"/>
                            </a:schemeClr>
                          </a:solidFill>
                          <a:effectLst/>
                        </a:rPr>
                        <a:t>+4 pts</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3810" marR="3810" marT="3810" marB="0" anchor="ctr"/>
                </a:tc>
                <a:extLst>
                  <a:ext uri="{0D108BD9-81ED-4DB2-BD59-A6C34878D82A}">
                    <a16:rowId xmlns:a16="http://schemas.microsoft.com/office/drawing/2014/main" val="10026"/>
                  </a:ext>
                </a:extLst>
              </a:tr>
            </a:tbl>
          </a:graphicData>
        </a:graphic>
      </p:graphicFrame>
      <p:graphicFrame>
        <p:nvGraphicFramePr>
          <p:cNvPr id="25" name="Chart 24">
            <a:extLst>
              <a:ext uri="{FF2B5EF4-FFF2-40B4-BE49-F238E27FC236}">
                <a16:creationId xmlns:a16="http://schemas.microsoft.com/office/drawing/2014/main" id="{A0E4553C-06C4-44BC-9B06-CEB025A0570B}"/>
              </a:ext>
            </a:extLst>
          </p:cNvPr>
          <p:cNvGraphicFramePr/>
          <p:nvPr>
            <p:extLst>
              <p:ext uri="{D42A27DB-BD31-4B8C-83A1-F6EECF244321}">
                <p14:modId xmlns:p14="http://schemas.microsoft.com/office/powerpoint/2010/main" val="2984738796"/>
              </p:ext>
            </p:extLst>
          </p:nvPr>
        </p:nvGraphicFramePr>
        <p:xfrm>
          <a:off x="3010458" y="2747516"/>
          <a:ext cx="2149116" cy="1581370"/>
        </p:xfrm>
        <a:graphic>
          <a:graphicData uri="http://schemas.openxmlformats.org/drawingml/2006/chart">
            <c:chart xmlns:c="http://schemas.openxmlformats.org/drawingml/2006/chart" xmlns:r="http://schemas.openxmlformats.org/officeDocument/2006/relationships" r:id="rId4"/>
          </a:graphicData>
        </a:graphic>
      </p:graphicFrame>
      <p:sp>
        <p:nvSpPr>
          <p:cNvPr id="27" name="TextBox 26">
            <a:extLst>
              <a:ext uri="{FF2B5EF4-FFF2-40B4-BE49-F238E27FC236}">
                <a16:creationId xmlns:a16="http://schemas.microsoft.com/office/drawing/2014/main" id="{08DE7F4E-B9F5-452E-8E6E-7FA8BCB3C2E4}"/>
              </a:ext>
            </a:extLst>
          </p:cNvPr>
          <p:cNvSpPr txBox="1"/>
          <p:nvPr/>
        </p:nvSpPr>
        <p:spPr>
          <a:xfrm>
            <a:off x="232766" y="1266091"/>
            <a:ext cx="7306863" cy="1384995"/>
          </a:xfrm>
          <a:prstGeom prst="rect">
            <a:avLst/>
          </a:prstGeom>
          <a:noFill/>
        </p:spPr>
        <p:txBody>
          <a:bodyPr wrap="square" lIns="0" tIns="0" rIns="0" bIns="0" rtlCol="0">
            <a:spAutoFit/>
          </a:bodyPr>
          <a:lstStyle/>
          <a:p>
            <a:r>
              <a:rPr lang="en-US" sz="1000" dirty="0">
                <a:solidFill>
                  <a:schemeClr val="tx1">
                    <a:lumMod val="75000"/>
                  </a:schemeClr>
                </a:solidFill>
              </a:rPr>
              <a:t>Exposure to Travel Nevada’s FY 2019 Integrated Marketing Campaign (IMC) had a net positive impact on the target audience. There was a +8 percentage point increase among those considering Nevada for their next vacation between the IMC aware and unaware audience, as well as a +11 point increase in those planning to visit in the next 12 months. Those who were aware of Travel Nevada’s IMC also took more trips to Nevada (+0.4 trips) and spent significantly more (+$1,200) on average per household per year. The campaign also helped shift perceptions of the state. Notably, there was a +9 point increase in those who said they would post about Nevada on social media, and a +8 point increase in those who said Nevada is a place where they are inspired to try new things and who stated Nevada is their preferred vacation destination for those who were aware of the campaign compared to those that were not aware. Further, there was a net positive increase on each attribute tested for first time visitors to the state and all but 2 attributes for those who have never visited overnight.</a:t>
            </a:r>
          </a:p>
        </p:txBody>
      </p:sp>
      <p:sp>
        <p:nvSpPr>
          <p:cNvPr id="38" name="TextBox 37">
            <a:extLst>
              <a:ext uri="{FF2B5EF4-FFF2-40B4-BE49-F238E27FC236}">
                <a16:creationId xmlns:a16="http://schemas.microsoft.com/office/drawing/2014/main" id="{86008C66-8740-4EDA-B529-5F8E6C22E5B4}"/>
              </a:ext>
            </a:extLst>
          </p:cNvPr>
          <p:cNvSpPr txBox="1"/>
          <p:nvPr/>
        </p:nvSpPr>
        <p:spPr>
          <a:xfrm>
            <a:off x="232767" y="9548019"/>
            <a:ext cx="7306866" cy="246221"/>
          </a:xfrm>
          <a:prstGeom prst="rect">
            <a:avLst/>
          </a:prstGeom>
          <a:noFill/>
        </p:spPr>
        <p:txBody>
          <a:bodyPr wrap="square" lIns="0" tIns="0" rIns="0" bIns="0" rtlCol="0">
            <a:spAutoFit/>
          </a:bodyPr>
          <a:lstStyle/>
          <a:p>
            <a:r>
              <a:rPr lang="en-US" sz="800" i="1" dirty="0">
                <a:solidFill>
                  <a:schemeClr val="tx1">
                    <a:lumMod val="60000"/>
                    <a:lumOff val="40000"/>
                  </a:schemeClr>
                </a:solidFill>
              </a:rPr>
              <a:t>Target Audience Definition: age 21+, travels at least one per year overnight for leisure, lives in Los Angeles, San Francisco, Sacramento, San Diego, Las Vegas, Reno, Phoenix, Salt Lake City, Boise, Portland, or Dallas</a:t>
            </a:r>
          </a:p>
        </p:txBody>
      </p:sp>
      <p:graphicFrame>
        <p:nvGraphicFramePr>
          <p:cNvPr id="12" name="Chart 11">
            <a:extLst>
              <a:ext uri="{FF2B5EF4-FFF2-40B4-BE49-F238E27FC236}">
                <a16:creationId xmlns:a16="http://schemas.microsoft.com/office/drawing/2014/main" id="{B259F01C-D241-47C9-AD41-A5B257BD5912}"/>
              </a:ext>
            </a:extLst>
          </p:cNvPr>
          <p:cNvGraphicFramePr/>
          <p:nvPr>
            <p:extLst>
              <p:ext uri="{D42A27DB-BD31-4B8C-83A1-F6EECF244321}">
                <p14:modId xmlns:p14="http://schemas.microsoft.com/office/powerpoint/2010/main" val="324224825"/>
              </p:ext>
            </p:extLst>
          </p:nvPr>
        </p:nvGraphicFramePr>
        <p:xfrm>
          <a:off x="5064369" y="2747516"/>
          <a:ext cx="2708031" cy="158137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178161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8DD4685D-60B4-42F3-8265-D0E1A4908928}"/>
              </a:ext>
            </a:extLst>
          </p:cNvPr>
          <p:cNvSpPr/>
          <p:nvPr/>
        </p:nvSpPr>
        <p:spPr>
          <a:xfrm>
            <a:off x="0" y="0"/>
            <a:ext cx="7772400" cy="1231447"/>
          </a:xfrm>
          <a:prstGeom prst="rect">
            <a:avLst/>
          </a:prstGeom>
          <a:solidFill>
            <a:srgbClr val="3673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9B77650-7E71-4FD4-BA24-E1F8E487E34D}"/>
              </a:ext>
            </a:extLst>
          </p:cNvPr>
          <p:cNvSpPr txBox="1"/>
          <p:nvPr/>
        </p:nvSpPr>
        <p:spPr>
          <a:xfrm>
            <a:off x="232767" y="351274"/>
            <a:ext cx="5844421" cy="461665"/>
          </a:xfrm>
          <a:prstGeom prst="rect">
            <a:avLst/>
          </a:prstGeom>
          <a:noFill/>
        </p:spPr>
        <p:txBody>
          <a:bodyPr wrap="square" rtlCol="0">
            <a:spAutoFit/>
          </a:bodyPr>
          <a:lstStyle/>
          <a:p>
            <a:r>
              <a:rPr lang="en-US" sz="2400" dirty="0">
                <a:solidFill>
                  <a:schemeClr val="bg1"/>
                </a:solidFill>
                <a:latin typeface="Franklin Gothic Medium Cond" panose="020B0606030402020204" pitchFamily="34" charset="0"/>
              </a:rPr>
              <a:t>Nevada Tourism Resident Sentiment Study</a:t>
            </a:r>
            <a:endParaRPr lang="en-US" sz="2000" dirty="0">
              <a:solidFill>
                <a:schemeClr val="bg1"/>
              </a:solidFill>
              <a:latin typeface="Franklin Gothic Medium Cond" panose="020B0606030402020204" pitchFamily="34" charset="0"/>
            </a:endParaRPr>
          </a:p>
        </p:txBody>
      </p:sp>
      <p:pic>
        <p:nvPicPr>
          <p:cNvPr id="21" name="Picture 6" descr="Image result for travel nevada logo transparent">
            <a:extLst>
              <a:ext uri="{FF2B5EF4-FFF2-40B4-BE49-F238E27FC236}">
                <a16:creationId xmlns:a16="http://schemas.microsoft.com/office/drawing/2014/main" id="{8247A4BF-31F7-4BFA-877B-71D6CCCBDC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5178" y="191372"/>
            <a:ext cx="959845" cy="7806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4" name="Table 23">
            <a:extLst>
              <a:ext uri="{FF2B5EF4-FFF2-40B4-BE49-F238E27FC236}">
                <a16:creationId xmlns:a16="http://schemas.microsoft.com/office/drawing/2014/main" id="{C1C8FEC6-4AF4-430E-86D8-FE314D202C55}"/>
              </a:ext>
            </a:extLst>
          </p:cNvPr>
          <p:cNvGraphicFramePr>
            <a:graphicFrameLocks noGrp="1"/>
          </p:cNvGraphicFramePr>
          <p:nvPr>
            <p:extLst>
              <p:ext uri="{D42A27DB-BD31-4B8C-83A1-F6EECF244321}">
                <p14:modId xmlns:p14="http://schemas.microsoft.com/office/powerpoint/2010/main" val="3461379973"/>
              </p:ext>
            </p:extLst>
          </p:nvPr>
        </p:nvGraphicFramePr>
        <p:xfrm>
          <a:off x="232767" y="6072521"/>
          <a:ext cx="7306864" cy="3603900"/>
        </p:xfrm>
        <a:graphic>
          <a:graphicData uri="http://schemas.openxmlformats.org/drawingml/2006/table">
            <a:tbl>
              <a:tblPr bandRow="1">
                <a:tableStyleId>{91EBBBCC-DAD2-459C-BE2E-F6DE35CF9A28}</a:tableStyleId>
              </a:tblPr>
              <a:tblGrid>
                <a:gridCol w="4462768">
                  <a:extLst>
                    <a:ext uri="{9D8B030D-6E8A-4147-A177-3AD203B41FA5}">
                      <a16:colId xmlns:a16="http://schemas.microsoft.com/office/drawing/2014/main" val="20000"/>
                    </a:ext>
                  </a:extLst>
                </a:gridCol>
                <a:gridCol w="948032">
                  <a:extLst>
                    <a:ext uri="{9D8B030D-6E8A-4147-A177-3AD203B41FA5}">
                      <a16:colId xmlns:a16="http://schemas.microsoft.com/office/drawing/2014/main" val="259072352"/>
                    </a:ext>
                  </a:extLst>
                </a:gridCol>
                <a:gridCol w="948032">
                  <a:extLst>
                    <a:ext uri="{9D8B030D-6E8A-4147-A177-3AD203B41FA5}">
                      <a16:colId xmlns:a16="http://schemas.microsoft.com/office/drawing/2014/main" val="2974322556"/>
                    </a:ext>
                  </a:extLst>
                </a:gridCol>
                <a:gridCol w="948032">
                  <a:extLst>
                    <a:ext uri="{9D8B030D-6E8A-4147-A177-3AD203B41FA5}">
                      <a16:colId xmlns:a16="http://schemas.microsoft.com/office/drawing/2014/main" val="20001"/>
                    </a:ext>
                  </a:extLst>
                </a:gridCol>
              </a:tblGrid>
              <a:tr h="365400">
                <a:tc>
                  <a:txBody>
                    <a:bodyPr/>
                    <a:lstStyle/>
                    <a:p>
                      <a:pPr marL="91440" algn="l" defTabSz="914400" rtl="0" eaLnBrk="1" fontAlgn="b" latinLnBrk="0" hangingPunct="1"/>
                      <a:r>
                        <a:rPr lang="en-US" sz="1000" b="1" i="0" u="none" strike="noStrike" kern="1200" dirty="0">
                          <a:solidFill>
                            <a:schemeClr val="bg1"/>
                          </a:solidFill>
                          <a:effectLst/>
                          <a:latin typeface="Arial" panose="020B0604020202020204" pitchFamily="34" charset="0"/>
                          <a:ea typeface="+mn-ea"/>
                          <a:cs typeface="Arial" panose="020B0604020202020204" pitchFamily="34" charset="0"/>
                        </a:rPr>
                        <a:t>Average agreement for each statement (scale 1-10)</a:t>
                      </a:r>
                    </a:p>
                  </a:txBody>
                  <a:tcPr marL="9525" marR="9525" marT="0" marB="0" anchor="ctr">
                    <a:solidFill>
                      <a:schemeClr val="accent1"/>
                    </a:solidFill>
                  </a:tcPr>
                </a:tc>
                <a:tc>
                  <a:txBody>
                    <a:bodyPr/>
                    <a:lstStyle/>
                    <a:p>
                      <a:pPr algn="ctr" fontAlgn="b"/>
                      <a:r>
                        <a:rPr lang="en-US" sz="1000" b="1" i="0" u="none" strike="noStrike" kern="1200" dirty="0">
                          <a:solidFill>
                            <a:schemeClr val="bg1"/>
                          </a:solidFill>
                          <a:effectLst/>
                          <a:latin typeface="Arial" panose="020B0604020202020204" pitchFamily="34" charset="0"/>
                          <a:ea typeface="+mn-ea"/>
                          <a:cs typeface="Arial" panose="020B0604020202020204" pitchFamily="34" charset="0"/>
                        </a:rPr>
                        <a:t>Las Vegas Area</a:t>
                      </a:r>
                    </a:p>
                  </a:txBody>
                  <a:tcPr marL="9525" marR="9525" marT="0" marB="0" anchor="ctr">
                    <a:solidFill>
                      <a:schemeClr val="accent1"/>
                    </a:solidFill>
                  </a:tcPr>
                </a:tc>
                <a:tc>
                  <a:txBody>
                    <a:bodyPr/>
                    <a:lstStyle/>
                    <a:p>
                      <a:pPr algn="ctr" fontAlgn="b"/>
                      <a:r>
                        <a:rPr lang="en-US" sz="1000" b="1" i="0" u="none" strike="noStrike" kern="1200" dirty="0">
                          <a:solidFill>
                            <a:schemeClr val="bg1"/>
                          </a:solidFill>
                          <a:effectLst/>
                          <a:latin typeface="Arial" panose="020B0604020202020204" pitchFamily="34" charset="0"/>
                          <a:ea typeface="+mn-ea"/>
                          <a:cs typeface="Arial" panose="020B0604020202020204" pitchFamily="34" charset="0"/>
                        </a:rPr>
                        <a:t>Reno/Sparks</a:t>
                      </a:r>
                    </a:p>
                  </a:txBody>
                  <a:tcPr marL="9525" marR="9525" marT="0" marB="0" anchor="ctr">
                    <a:solidFill>
                      <a:schemeClr val="accent1"/>
                    </a:solidFill>
                  </a:tcPr>
                </a:tc>
                <a:tc>
                  <a:txBody>
                    <a:bodyPr/>
                    <a:lstStyle/>
                    <a:p>
                      <a:pPr algn="ctr" fontAlgn="b"/>
                      <a:r>
                        <a:rPr lang="en-US" sz="1000" b="1" i="0" u="none" strike="noStrike" kern="1200" dirty="0">
                          <a:solidFill>
                            <a:schemeClr val="bg1"/>
                          </a:solidFill>
                          <a:effectLst/>
                          <a:latin typeface="Arial" panose="020B0604020202020204" pitchFamily="34" charset="0"/>
                          <a:ea typeface="+mn-ea"/>
                          <a:cs typeface="Arial" panose="020B0604020202020204" pitchFamily="34" charset="0"/>
                        </a:rPr>
                        <a:t>Rural NV</a:t>
                      </a:r>
                    </a:p>
                  </a:txBody>
                  <a:tcPr marL="9525" marR="9525" marT="0" marB="0" anchor="ctr">
                    <a:solidFill>
                      <a:schemeClr val="accent1"/>
                    </a:solidFill>
                  </a:tcPr>
                </a:tc>
                <a:extLst>
                  <a:ext uri="{0D108BD9-81ED-4DB2-BD59-A6C34878D82A}">
                    <a16:rowId xmlns:a16="http://schemas.microsoft.com/office/drawing/2014/main" val="3871612733"/>
                  </a:ext>
                </a:extLst>
              </a:tr>
              <a:tr h="62509">
                <a:tc>
                  <a:txBody>
                    <a:bodyPr/>
                    <a:lstStyle/>
                    <a:p>
                      <a:pPr marL="91440" algn="l" fontAlgn="ctr"/>
                      <a:r>
                        <a:rPr lang="en-US" sz="1000" u="none" strike="noStrike" dirty="0">
                          <a:solidFill>
                            <a:schemeClr val="tx1">
                              <a:lumMod val="75000"/>
                            </a:schemeClr>
                          </a:solidFill>
                          <a:effectLst/>
                        </a:rPr>
                        <a:t>Creates many jobs for residents </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8.2</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7.9</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6.5</a:t>
                      </a:r>
                    </a:p>
                  </a:txBody>
                  <a:tcPr marL="3810" marR="3810" marT="3810" marB="0" anchor="ctr"/>
                </a:tc>
                <a:extLst>
                  <a:ext uri="{0D108BD9-81ED-4DB2-BD59-A6C34878D82A}">
                    <a16:rowId xmlns:a16="http://schemas.microsoft.com/office/drawing/2014/main" val="10000"/>
                  </a:ext>
                </a:extLst>
              </a:tr>
              <a:tr h="133189">
                <a:tc>
                  <a:txBody>
                    <a:bodyPr/>
                    <a:lstStyle/>
                    <a:p>
                      <a:pPr marL="91440" algn="l" fontAlgn="ctr"/>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Provides well paying jobs </a:t>
                      </a: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7.4</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6.2</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5.6</a:t>
                      </a:r>
                    </a:p>
                  </a:txBody>
                  <a:tcPr marL="3810" marR="3810" marT="3810" marB="0" anchor="ctr"/>
                </a:tc>
                <a:extLst>
                  <a:ext uri="{0D108BD9-81ED-4DB2-BD59-A6C34878D82A}">
                    <a16:rowId xmlns:a16="http://schemas.microsoft.com/office/drawing/2014/main" val="10001"/>
                  </a:ext>
                </a:extLst>
              </a:tr>
              <a:tr h="133189">
                <a:tc>
                  <a:txBody>
                    <a:bodyPr/>
                    <a:lstStyle/>
                    <a:p>
                      <a:pPr marL="91440" algn="l" fontAlgn="ctr"/>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Creates jobs that have advancement opportunities</a:t>
                      </a: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7.6</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6.9</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5.8</a:t>
                      </a:r>
                    </a:p>
                  </a:txBody>
                  <a:tcPr marL="3810" marR="3810" marT="3810" marB="0" anchor="ctr"/>
                </a:tc>
                <a:extLst>
                  <a:ext uri="{0D108BD9-81ED-4DB2-BD59-A6C34878D82A}">
                    <a16:rowId xmlns:a16="http://schemas.microsoft.com/office/drawing/2014/main" val="10002"/>
                  </a:ext>
                </a:extLst>
              </a:tr>
              <a:tr h="133189">
                <a:tc>
                  <a:txBody>
                    <a:bodyPr/>
                    <a:lstStyle/>
                    <a:p>
                      <a:pPr marL="91440" algn="l" fontAlgn="ctr"/>
                      <a:r>
                        <a:rPr lang="en-US" sz="1000" u="none" strike="noStrike" dirty="0">
                          <a:solidFill>
                            <a:schemeClr val="tx1">
                              <a:lumMod val="75000"/>
                            </a:schemeClr>
                          </a:solidFill>
                          <a:effectLst/>
                        </a:rPr>
                        <a:t>Generates taxes that get reinvested in local community  </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7.7</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7.6</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7.1</a:t>
                      </a:r>
                    </a:p>
                  </a:txBody>
                  <a:tcPr marL="3810" marR="3810" marT="3810" marB="0" anchor="ctr"/>
                </a:tc>
                <a:extLst>
                  <a:ext uri="{0D108BD9-81ED-4DB2-BD59-A6C34878D82A}">
                    <a16:rowId xmlns:a16="http://schemas.microsoft.com/office/drawing/2014/main" val="10003"/>
                  </a:ext>
                </a:extLst>
              </a:tr>
              <a:tr h="133189">
                <a:tc>
                  <a:txBody>
                    <a:bodyPr/>
                    <a:lstStyle/>
                    <a:p>
                      <a:pPr marL="91440" algn="l" fontAlgn="ctr"/>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Provides shopping, restaurants, and entertainment for residents </a:t>
                      </a: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8.3</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8.1</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6.5</a:t>
                      </a:r>
                    </a:p>
                  </a:txBody>
                  <a:tcPr marL="3810" marR="3810" marT="3810" marB="0" anchor="ctr"/>
                </a:tc>
                <a:extLst>
                  <a:ext uri="{0D108BD9-81ED-4DB2-BD59-A6C34878D82A}">
                    <a16:rowId xmlns:a16="http://schemas.microsoft.com/office/drawing/2014/main" val="10004"/>
                  </a:ext>
                </a:extLst>
              </a:tr>
              <a:tr h="133189">
                <a:tc>
                  <a:txBody>
                    <a:bodyPr/>
                    <a:lstStyle/>
                    <a:p>
                      <a:pPr marL="91440" algn="l" fontAlgn="ctr"/>
                      <a:r>
                        <a:rPr lang="en-US" sz="1000" u="none" strike="noStrike" dirty="0">
                          <a:solidFill>
                            <a:schemeClr val="tx1">
                              <a:lumMod val="75000"/>
                            </a:schemeClr>
                          </a:solidFill>
                          <a:effectLst/>
                        </a:rPr>
                        <a:t>Sponsors festivals, activities, &amp; sports events for residents/visitors </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8.1</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8.6</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7.4</a:t>
                      </a:r>
                    </a:p>
                  </a:txBody>
                  <a:tcPr marL="3810" marR="3810" marT="3810" marB="0" anchor="ctr"/>
                </a:tc>
                <a:extLst>
                  <a:ext uri="{0D108BD9-81ED-4DB2-BD59-A6C34878D82A}">
                    <a16:rowId xmlns:a16="http://schemas.microsoft.com/office/drawing/2014/main" val="10005"/>
                  </a:ext>
                </a:extLst>
              </a:tr>
              <a:tr h="133189">
                <a:tc>
                  <a:txBody>
                    <a:bodyPr/>
                    <a:lstStyle/>
                    <a:p>
                      <a:pPr marL="91440" algn="l" fontAlgn="ctr"/>
                      <a:r>
                        <a:rPr lang="en-US" sz="1000" u="none" strike="noStrike" dirty="0">
                          <a:solidFill>
                            <a:schemeClr val="tx1">
                              <a:lumMod val="75000"/>
                            </a:schemeClr>
                          </a:solidFill>
                          <a:effectLst/>
                        </a:rPr>
                        <a:t>Is an industry that enhances residents’ quality of life </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7.2</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6.9</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5.9</a:t>
                      </a:r>
                    </a:p>
                  </a:txBody>
                  <a:tcPr marL="3810" marR="3810" marT="3810" marB="0" anchor="ctr"/>
                </a:tc>
                <a:extLst>
                  <a:ext uri="{0D108BD9-81ED-4DB2-BD59-A6C34878D82A}">
                    <a16:rowId xmlns:a16="http://schemas.microsoft.com/office/drawing/2014/main" val="10006"/>
                  </a:ext>
                </a:extLst>
              </a:tr>
              <a:tr h="133189">
                <a:tc>
                  <a:txBody>
                    <a:bodyPr/>
                    <a:lstStyle/>
                    <a:p>
                      <a:pPr marL="91440" algn="l" fontAlgn="ctr"/>
                      <a:r>
                        <a:rPr lang="en-US" sz="1000" u="none" strike="noStrike" dirty="0">
                          <a:solidFill>
                            <a:schemeClr val="tx1">
                              <a:lumMod val="75000"/>
                            </a:schemeClr>
                          </a:solidFill>
                          <a:effectLst/>
                        </a:rPr>
                        <a:t>Helps to preserve the area’s culture </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7.0</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7.0</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6.6</a:t>
                      </a:r>
                    </a:p>
                  </a:txBody>
                  <a:tcPr marL="3810" marR="3810" marT="3810" marB="0" anchor="ctr"/>
                </a:tc>
                <a:extLst>
                  <a:ext uri="{0D108BD9-81ED-4DB2-BD59-A6C34878D82A}">
                    <a16:rowId xmlns:a16="http://schemas.microsoft.com/office/drawing/2014/main" val="3894489227"/>
                  </a:ext>
                </a:extLst>
              </a:tr>
              <a:tr h="133189">
                <a:tc>
                  <a:txBody>
                    <a:bodyPr/>
                    <a:lstStyle/>
                    <a:p>
                      <a:pPr marL="91440" algn="l" fontAlgn="ctr"/>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Helps sustain the area’s natural resources, parks and cultural sites </a:t>
                      </a: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7.0</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6.8</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6.6</a:t>
                      </a:r>
                    </a:p>
                  </a:txBody>
                  <a:tcPr marL="3810" marR="3810" marT="3810" marB="0" anchor="ctr"/>
                </a:tc>
                <a:extLst>
                  <a:ext uri="{0D108BD9-81ED-4DB2-BD59-A6C34878D82A}">
                    <a16:rowId xmlns:a16="http://schemas.microsoft.com/office/drawing/2014/main" val="10007"/>
                  </a:ext>
                </a:extLst>
              </a:tr>
              <a:tr h="133189">
                <a:tc>
                  <a:txBody>
                    <a:bodyPr/>
                    <a:lstStyle/>
                    <a:p>
                      <a:pPr marL="91440" algn="l" fontAlgn="ctr"/>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Tourism has brought more benefits to local quality of life than problems </a:t>
                      </a: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6.8</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6.8</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6.1</a:t>
                      </a:r>
                    </a:p>
                  </a:txBody>
                  <a:tcPr marL="3810" marR="3810" marT="3810" marB="0" anchor="ctr"/>
                </a:tc>
                <a:extLst>
                  <a:ext uri="{0D108BD9-81ED-4DB2-BD59-A6C34878D82A}">
                    <a16:rowId xmlns:a16="http://schemas.microsoft.com/office/drawing/2014/main" val="10009"/>
                  </a:ext>
                </a:extLst>
              </a:tr>
              <a:tr h="133189">
                <a:tc>
                  <a:txBody>
                    <a:bodyPr/>
                    <a:lstStyle/>
                    <a:p>
                      <a:pPr marL="91440" algn="l" fontAlgn="ctr"/>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The area is being run for tourists at the expense of local people </a:t>
                      </a: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5.8</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4.9</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4.2</a:t>
                      </a:r>
                    </a:p>
                  </a:txBody>
                  <a:tcPr marL="3810" marR="3810" marT="3810" marB="0" anchor="ctr"/>
                </a:tc>
                <a:extLst>
                  <a:ext uri="{0D108BD9-81ED-4DB2-BD59-A6C34878D82A}">
                    <a16:rowId xmlns:a16="http://schemas.microsoft.com/office/drawing/2014/main" val="10012"/>
                  </a:ext>
                </a:extLst>
              </a:tr>
              <a:tr h="133189">
                <a:tc>
                  <a:txBody>
                    <a:bodyPr/>
                    <a:lstStyle/>
                    <a:p>
                      <a:pPr marL="91440" algn="l" fontAlgn="ctr"/>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Tourism in the area increases traffic problems </a:t>
                      </a: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7.9</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7.5</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6.9</a:t>
                      </a:r>
                    </a:p>
                  </a:txBody>
                  <a:tcPr marL="3810" marR="3810" marT="3810" marB="0" anchor="ctr"/>
                </a:tc>
                <a:extLst>
                  <a:ext uri="{0D108BD9-81ED-4DB2-BD59-A6C34878D82A}">
                    <a16:rowId xmlns:a16="http://schemas.microsoft.com/office/drawing/2014/main" val="10013"/>
                  </a:ext>
                </a:extLst>
              </a:tr>
              <a:tr h="0">
                <a:tc>
                  <a:txBody>
                    <a:bodyPr/>
                    <a:lstStyle/>
                    <a:p>
                      <a:pPr marL="91440" algn="l" fontAlgn="ctr"/>
                      <a:r>
                        <a:rPr lang="en-US" sz="1000" u="none" strike="noStrike" dirty="0">
                          <a:solidFill>
                            <a:schemeClr val="tx1">
                              <a:lumMod val="75000"/>
                            </a:schemeClr>
                          </a:solidFill>
                          <a:effectLst/>
                        </a:rPr>
                        <a:t>The area’s economy is too dependent on tourism </a:t>
                      </a:r>
                      <a:endParaRPr lang="en-US" sz="1000" b="0" i="0" u="none" strike="noStrike" dirty="0">
                        <a:solidFill>
                          <a:schemeClr val="tx1">
                            <a:lumMod val="75000"/>
                          </a:schemeClr>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6.9</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5.6</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5.2</a:t>
                      </a:r>
                    </a:p>
                  </a:txBody>
                  <a:tcPr marL="3810" marR="3810" marT="3810" marB="0" anchor="ctr"/>
                </a:tc>
                <a:extLst>
                  <a:ext uri="{0D108BD9-81ED-4DB2-BD59-A6C34878D82A}">
                    <a16:rowId xmlns:a16="http://schemas.microsoft.com/office/drawing/2014/main" val="10010"/>
                  </a:ext>
                </a:extLst>
              </a:tr>
              <a:tr h="133189">
                <a:tc>
                  <a:txBody>
                    <a:bodyPr/>
                    <a:lstStyle/>
                    <a:p>
                      <a:pPr marL="91440" algn="l" fontAlgn="ctr"/>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Tourism increases the likelihood that businesses will relocate to the area </a:t>
                      </a: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7.3</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7.1</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6.1</a:t>
                      </a:r>
                    </a:p>
                  </a:txBody>
                  <a:tcPr marL="3810" marR="3810" marT="3810" marB="0" anchor="ctr"/>
                </a:tc>
                <a:extLst>
                  <a:ext uri="{0D108BD9-81ED-4DB2-BD59-A6C34878D82A}">
                    <a16:rowId xmlns:a16="http://schemas.microsoft.com/office/drawing/2014/main" val="10011"/>
                  </a:ext>
                </a:extLst>
              </a:tr>
              <a:tr h="133189">
                <a:tc>
                  <a:txBody>
                    <a:bodyPr/>
                    <a:lstStyle/>
                    <a:p>
                      <a:pPr marL="91440" algn="l" fontAlgn="ctr"/>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Tourism is consistent with community values in the area </a:t>
                      </a: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6.2</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6.6</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6.0</a:t>
                      </a:r>
                    </a:p>
                  </a:txBody>
                  <a:tcPr marL="3810" marR="3810" marT="3810" marB="0" anchor="ctr"/>
                </a:tc>
                <a:extLst>
                  <a:ext uri="{0D108BD9-81ED-4DB2-BD59-A6C34878D82A}">
                    <a16:rowId xmlns:a16="http://schemas.microsoft.com/office/drawing/2014/main" val="3127660553"/>
                  </a:ext>
                </a:extLst>
              </a:tr>
              <a:tr h="133189">
                <a:tc>
                  <a:txBody>
                    <a:bodyPr/>
                    <a:lstStyle/>
                    <a:p>
                      <a:pPr marL="91440" algn="l" fontAlgn="ctr"/>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Tourism presents the area’s culture in an authentic manner</a:t>
                      </a: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6.3</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6.3</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6.0</a:t>
                      </a:r>
                    </a:p>
                  </a:txBody>
                  <a:tcPr marL="3810" marR="3810" marT="3810" marB="0" anchor="ctr"/>
                </a:tc>
                <a:extLst>
                  <a:ext uri="{0D108BD9-81ED-4DB2-BD59-A6C34878D82A}">
                    <a16:rowId xmlns:a16="http://schemas.microsoft.com/office/drawing/2014/main" val="10014"/>
                  </a:ext>
                </a:extLst>
              </a:tr>
              <a:tr h="133189">
                <a:tc>
                  <a:txBody>
                    <a:bodyPr/>
                    <a:lstStyle/>
                    <a:p>
                      <a:pPr marL="91440" algn="l" fontAlgn="ctr"/>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Tourism make me feel proud because people travel to see my area’s features</a:t>
                      </a: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6.7</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6.8</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6.3</a:t>
                      </a:r>
                    </a:p>
                  </a:txBody>
                  <a:tcPr marL="3810" marR="3810" marT="3810" marB="0" anchor="ctr"/>
                </a:tc>
                <a:extLst>
                  <a:ext uri="{0D108BD9-81ED-4DB2-BD59-A6C34878D82A}">
                    <a16:rowId xmlns:a16="http://schemas.microsoft.com/office/drawing/2014/main" val="10016"/>
                  </a:ext>
                </a:extLst>
              </a:tr>
              <a:tr h="0">
                <a:tc>
                  <a:txBody>
                    <a:bodyPr/>
                    <a:lstStyle/>
                    <a:p>
                      <a:pPr marL="91440" algn="l" fontAlgn="ctr"/>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Tourism should be actively encouraged in the area </a:t>
                      </a: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7.3</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7.5</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7.2</a:t>
                      </a:r>
                    </a:p>
                  </a:txBody>
                  <a:tcPr marL="3810" marR="3810" marT="3810" marB="0" anchor="ctr"/>
                </a:tc>
                <a:extLst>
                  <a:ext uri="{0D108BD9-81ED-4DB2-BD59-A6C34878D82A}">
                    <a16:rowId xmlns:a16="http://schemas.microsoft.com/office/drawing/2014/main" val="10018"/>
                  </a:ext>
                </a:extLst>
              </a:tr>
              <a:tr h="133189">
                <a:tc>
                  <a:txBody>
                    <a:bodyPr/>
                    <a:lstStyle/>
                    <a:p>
                      <a:pPr marL="91440" algn="l" fontAlgn="ctr"/>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More State funds should be spent to promote tourism in the area </a:t>
                      </a: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5.4</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5.7</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6.2</a:t>
                      </a:r>
                    </a:p>
                  </a:txBody>
                  <a:tcPr marL="3810" marR="3810" marT="3810" marB="0" anchor="ctr"/>
                </a:tc>
                <a:extLst>
                  <a:ext uri="{0D108BD9-81ED-4DB2-BD59-A6C34878D82A}">
                    <a16:rowId xmlns:a16="http://schemas.microsoft.com/office/drawing/2014/main" val="10019"/>
                  </a:ext>
                </a:extLst>
              </a:tr>
              <a:tr h="133189">
                <a:tc>
                  <a:txBody>
                    <a:bodyPr/>
                    <a:lstStyle/>
                    <a:p>
                      <a:pPr marL="91440" algn="l" fontAlgn="ctr"/>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I feel like I have a voice in the area’s tourism development decisions </a:t>
                      </a:r>
                    </a:p>
                  </a:txBody>
                  <a:tcPr marL="0" marR="0" marT="0"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4.0</a:t>
                      </a:r>
                    </a:p>
                  </a:txBody>
                  <a:tcPr marL="3810" marR="3810" marT="3810" marB="0" anchor="ctr"/>
                </a:tc>
                <a:tc>
                  <a:txBody>
                    <a:bodyPr/>
                    <a:lstStyle/>
                    <a:p>
                      <a:pPr algn="ctr" fontAlgn="t"/>
                      <a:r>
                        <a:rPr lang="en-US" sz="1000" u="none" strike="noStrike" kern="1200" dirty="0">
                          <a:solidFill>
                            <a:schemeClr val="tx1">
                              <a:lumMod val="75000"/>
                            </a:schemeClr>
                          </a:solidFill>
                          <a:effectLst/>
                          <a:latin typeface="+mn-lt"/>
                          <a:ea typeface="+mn-ea"/>
                          <a:cs typeface="+mn-cs"/>
                        </a:rPr>
                        <a:t>3.8</a:t>
                      </a:r>
                    </a:p>
                  </a:txBody>
                  <a:tcPr marL="9525" marR="9525" marT="9525" marB="0" anchor="ctr"/>
                </a:tc>
                <a:tc>
                  <a:txBody>
                    <a:bodyPr/>
                    <a:lstStyle/>
                    <a:p>
                      <a:pPr algn="ctr" fontAlgn="b"/>
                      <a:r>
                        <a:rPr lang="en-US" sz="1000" b="0" i="0" u="none" strike="noStrike" dirty="0">
                          <a:solidFill>
                            <a:schemeClr val="tx1">
                              <a:lumMod val="75000"/>
                            </a:schemeClr>
                          </a:solidFill>
                          <a:effectLst/>
                          <a:latin typeface="Arial" panose="020B0604020202020204" pitchFamily="34" charset="0"/>
                          <a:cs typeface="Arial" panose="020B0604020202020204" pitchFamily="34" charset="0"/>
                        </a:rPr>
                        <a:t>3.7</a:t>
                      </a:r>
                    </a:p>
                  </a:txBody>
                  <a:tcPr marL="3810" marR="3810" marT="3810" marB="0" anchor="ctr"/>
                </a:tc>
                <a:extLst>
                  <a:ext uri="{0D108BD9-81ED-4DB2-BD59-A6C34878D82A}">
                    <a16:rowId xmlns:a16="http://schemas.microsoft.com/office/drawing/2014/main" val="10020"/>
                  </a:ext>
                </a:extLst>
              </a:tr>
            </a:tbl>
          </a:graphicData>
        </a:graphic>
      </p:graphicFrame>
      <p:sp>
        <p:nvSpPr>
          <p:cNvPr id="27" name="TextBox 26">
            <a:extLst>
              <a:ext uri="{FF2B5EF4-FFF2-40B4-BE49-F238E27FC236}">
                <a16:creationId xmlns:a16="http://schemas.microsoft.com/office/drawing/2014/main" id="{08DE7F4E-B9F5-452E-8E6E-7FA8BCB3C2E4}"/>
              </a:ext>
            </a:extLst>
          </p:cNvPr>
          <p:cNvSpPr txBox="1"/>
          <p:nvPr/>
        </p:nvSpPr>
        <p:spPr>
          <a:xfrm>
            <a:off x="232767" y="1284449"/>
            <a:ext cx="7252256" cy="1692771"/>
          </a:xfrm>
          <a:prstGeom prst="rect">
            <a:avLst/>
          </a:prstGeom>
          <a:noFill/>
        </p:spPr>
        <p:txBody>
          <a:bodyPr wrap="square" lIns="0" tIns="0" rIns="0" bIns="0" rtlCol="0">
            <a:spAutoFit/>
          </a:bodyPr>
          <a:lstStyle/>
          <a:p>
            <a:r>
              <a:rPr lang="en-US" sz="1000" dirty="0"/>
              <a:t>Understanding regional variations in resident sentiment towards tourism is vital to strategic development for addressing various audiences.  Within Nevada, as one would expect, residents of the Las Vegas area had the most favorable opinion of tourism in their area, the perceived impact of tourism in their area, and perceived impact of tourism on themselves and their families. Residents of Reno/Sparks and rural Nevada generally have a higher opinion of tourism’s impact on the state as a whole than their local areas, though Reno/Sparks generally has a higher sentiment across all categories than does rural Nevada.</a:t>
            </a:r>
          </a:p>
          <a:p>
            <a:endParaRPr lang="en-US" sz="1000" dirty="0"/>
          </a:p>
          <a:p>
            <a:r>
              <a:rPr lang="en-US" sz="1000" dirty="0"/>
              <a:t>Residents of different areas within the state also have differing views regarding specific impacts tourism has on their local area. Again, regional differences in perceptions are generally, though not universally, more pronounced between Nevada’s two largest tourism areas (Las Vegas, Reno/Sparks) and its collective rural regions. The starkest differences in rural and urban residents' perceptions include tourism creating local jobs that pay well and have advancement opportunities, enhancing residents’ quality of life, and providing amenities for residents such as shopping, restaurants and entertainment.</a:t>
            </a:r>
          </a:p>
        </p:txBody>
      </p:sp>
      <p:sp>
        <p:nvSpPr>
          <p:cNvPr id="14" name="TextBox 13">
            <a:extLst>
              <a:ext uri="{FF2B5EF4-FFF2-40B4-BE49-F238E27FC236}">
                <a16:creationId xmlns:a16="http://schemas.microsoft.com/office/drawing/2014/main" id="{DF64C4F3-6915-46C6-A49C-9899BC8987E2}"/>
              </a:ext>
            </a:extLst>
          </p:cNvPr>
          <p:cNvSpPr txBox="1"/>
          <p:nvPr/>
        </p:nvSpPr>
        <p:spPr>
          <a:xfrm>
            <a:off x="0" y="5610856"/>
            <a:ext cx="7772399" cy="461665"/>
          </a:xfrm>
          <a:prstGeom prst="rect">
            <a:avLst/>
          </a:prstGeom>
          <a:noFill/>
        </p:spPr>
        <p:txBody>
          <a:bodyPr wrap="square" rtlCol="0">
            <a:spAutoFit/>
          </a:bodyPr>
          <a:lstStyle/>
          <a:p>
            <a:pPr algn="ctr"/>
            <a:r>
              <a:rPr lang="en-US" sz="2400" dirty="0">
                <a:solidFill>
                  <a:schemeClr val="tx1">
                    <a:lumMod val="50000"/>
                  </a:schemeClr>
                </a:solidFill>
                <a:latin typeface="Franklin Gothic Medium Cond" panose="020B0606030402020204" pitchFamily="34" charset="0"/>
              </a:rPr>
              <a:t>Resident Perceptions of Local Tourism Impacts</a:t>
            </a:r>
            <a:endParaRPr lang="en-US" sz="2000" dirty="0">
              <a:solidFill>
                <a:schemeClr val="tx1">
                  <a:lumMod val="50000"/>
                </a:schemeClr>
              </a:solidFill>
              <a:latin typeface="Franklin Gothic Medium Cond" panose="020B0606030402020204" pitchFamily="34" charset="0"/>
            </a:endParaRPr>
          </a:p>
        </p:txBody>
      </p:sp>
      <p:pic>
        <p:nvPicPr>
          <p:cNvPr id="4" name="Picture 3">
            <a:extLst>
              <a:ext uri="{FF2B5EF4-FFF2-40B4-BE49-F238E27FC236}">
                <a16:creationId xmlns:a16="http://schemas.microsoft.com/office/drawing/2014/main" id="{2DF1D697-4BD8-48E2-AD58-23AC0148D448}"/>
              </a:ext>
            </a:extLst>
          </p:cNvPr>
          <p:cNvPicPr>
            <a:picLocks noChangeAspect="1"/>
          </p:cNvPicPr>
          <p:nvPr/>
        </p:nvPicPr>
        <p:blipFill>
          <a:blip r:embed="rId3"/>
          <a:stretch>
            <a:fillRect/>
          </a:stretch>
        </p:blipFill>
        <p:spPr>
          <a:xfrm>
            <a:off x="476250" y="3030223"/>
            <a:ext cx="6819898" cy="2613422"/>
          </a:xfrm>
          <a:prstGeom prst="rect">
            <a:avLst/>
          </a:prstGeom>
        </p:spPr>
      </p:pic>
    </p:spTree>
    <p:extLst>
      <p:ext uri="{BB962C8B-B14F-4D97-AF65-F5344CB8AC3E}">
        <p14:creationId xmlns:p14="http://schemas.microsoft.com/office/powerpoint/2010/main" val="2921256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8DD4685D-60B4-42F3-8265-D0E1A4908928}"/>
              </a:ext>
            </a:extLst>
          </p:cNvPr>
          <p:cNvSpPr/>
          <p:nvPr/>
        </p:nvSpPr>
        <p:spPr>
          <a:xfrm>
            <a:off x="0" y="0"/>
            <a:ext cx="7772400" cy="1231447"/>
          </a:xfrm>
          <a:prstGeom prst="rect">
            <a:avLst/>
          </a:prstGeom>
          <a:solidFill>
            <a:srgbClr val="3673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9B77650-7E71-4FD4-BA24-E1F8E487E34D}"/>
              </a:ext>
            </a:extLst>
          </p:cNvPr>
          <p:cNvSpPr txBox="1"/>
          <p:nvPr/>
        </p:nvSpPr>
        <p:spPr>
          <a:xfrm>
            <a:off x="232767" y="351274"/>
            <a:ext cx="5844421" cy="461665"/>
          </a:xfrm>
          <a:prstGeom prst="rect">
            <a:avLst/>
          </a:prstGeom>
          <a:noFill/>
        </p:spPr>
        <p:txBody>
          <a:bodyPr wrap="square" rtlCol="0">
            <a:spAutoFit/>
          </a:bodyPr>
          <a:lstStyle/>
          <a:p>
            <a:r>
              <a:rPr lang="en-US" sz="2400" dirty="0">
                <a:solidFill>
                  <a:schemeClr val="bg1"/>
                </a:solidFill>
                <a:latin typeface="Franklin Gothic Medium Cond" panose="020B0606030402020204" pitchFamily="34" charset="0"/>
              </a:rPr>
              <a:t>Market Anecdotes</a:t>
            </a:r>
          </a:p>
        </p:txBody>
      </p:sp>
      <p:pic>
        <p:nvPicPr>
          <p:cNvPr id="21" name="Picture 6" descr="Image result for travel nevada logo transparent">
            <a:extLst>
              <a:ext uri="{FF2B5EF4-FFF2-40B4-BE49-F238E27FC236}">
                <a16:creationId xmlns:a16="http://schemas.microsoft.com/office/drawing/2014/main" id="{8247A4BF-31F7-4BFA-877B-71D6CCCBDC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5178" y="191372"/>
            <a:ext cx="959845" cy="780674"/>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F64C4F3-6915-46C6-A49C-9899BC8987E2}"/>
              </a:ext>
            </a:extLst>
          </p:cNvPr>
          <p:cNvSpPr txBox="1"/>
          <p:nvPr/>
        </p:nvSpPr>
        <p:spPr>
          <a:xfrm>
            <a:off x="1" y="6336430"/>
            <a:ext cx="7772399" cy="461665"/>
          </a:xfrm>
          <a:prstGeom prst="rect">
            <a:avLst/>
          </a:prstGeom>
          <a:noFill/>
        </p:spPr>
        <p:txBody>
          <a:bodyPr wrap="square" rtlCol="0">
            <a:spAutoFit/>
          </a:bodyPr>
          <a:lstStyle/>
          <a:p>
            <a:pPr algn="ctr"/>
            <a:r>
              <a:rPr lang="en-US" sz="2400" dirty="0">
                <a:solidFill>
                  <a:schemeClr val="tx1">
                    <a:lumMod val="50000"/>
                  </a:schemeClr>
                </a:solidFill>
                <a:latin typeface="Franklin Gothic Medium Cond" panose="020B0606030402020204" pitchFamily="34" charset="0"/>
              </a:rPr>
              <a:t>Average Time in Nevada</a:t>
            </a:r>
            <a:endParaRPr lang="en-US" sz="2000" dirty="0">
              <a:solidFill>
                <a:schemeClr val="tx1">
                  <a:lumMod val="50000"/>
                </a:schemeClr>
              </a:solidFill>
              <a:latin typeface="Franklin Gothic Medium Cond" panose="020B0606030402020204" pitchFamily="34" charset="0"/>
            </a:endParaRPr>
          </a:p>
        </p:txBody>
      </p:sp>
      <p:graphicFrame>
        <p:nvGraphicFramePr>
          <p:cNvPr id="12" name="Chart 11">
            <a:extLst>
              <a:ext uri="{FF2B5EF4-FFF2-40B4-BE49-F238E27FC236}">
                <a16:creationId xmlns:a16="http://schemas.microsoft.com/office/drawing/2014/main" id="{1195631C-D646-4874-94C5-908FC957013C}"/>
              </a:ext>
            </a:extLst>
          </p:cNvPr>
          <p:cNvGraphicFramePr>
            <a:graphicFrameLocks/>
          </p:cNvGraphicFramePr>
          <p:nvPr/>
        </p:nvGraphicFramePr>
        <p:xfrm>
          <a:off x="232767" y="3021763"/>
          <a:ext cx="7306864" cy="3515469"/>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045EA632-3773-40B3-AD05-22A7749A2E7B}"/>
              </a:ext>
            </a:extLst>
          </p:cNvPr>
          <p:cNvSpPr txBox="1"/>
          <p:nvPr/>
        </p:nvSpPr>
        <p:spPr>
          <a:xfrm>
            <a:off x="232767" y="1363691"/>
            <a:ext cx="7252256" cy="1692771"/>
          </a:xfrm>
          <a:prstGeom prst="rect">
            <a:avLst/>
          </a:prstGeom>
          <a:noFill/>
        </p:spPr>
        <p:txBody>
          <a:bodyPr wrap="square" lIns="0" tIns="0" rIns="0" bIns="0" rtlCol="0">
            <a:spAutoFit/>
          </a:bodyPr>
          <a:lstStyle/>
          <a:p>
            <a:r>
              <a:rPr lang="en-US" sz="1000" dirty="0"/>
              <a:t>It is important for Travel Nevada to keep a pulse on which markets to focus advertising efforts. Traditionally, Travel Nevada has relied on marketing to major western cities. Though major western cities make up a large percentage of travel to Nevada, it should also be noted that longer haul markets have shown to have higher engagement on the Travel Nevada website than more short haul markets. Markets such as Chicago, New York and Minneapolis have higher engagement on site when compared to markets that generate similar levels of sessions such as San Diego, Phoenix, and Salt Lake City. </a:t>
            </a:r>
          </a:p>
          <a:p>
            <a:endParaRPr lang="en-US" sz="1000" dirty="0"/>
          </a:p>
          <a:p>
            <a:r>
              <a:rPr lang="en-US" sz="1000" dirty="0"/>
              <a:t>Further, these longer haul markets spend more time in the state. Based on data from </a:t>
            </a:r>
            <a:r>
              <a:rPr lang="en-US" sz="1000" dirty="0" err="1"/>
              <a:t>Arrivalist</a:t>
            </a:r>
            <a:r>
              <a:rPr lang="en-US" sz="1000" dirty="0"/>
              <a:t>,, the further a market is from Nevada, the longer the average time in Nevada tends to be. Therefore, there may be an opportunity to take a deeper look at long haul markets that have both a large amount of visitors traveling to the state that also have a high length of stay. It can also be noted that these longer haul markets are likely to be less familiar with Nevada, which results from the IME Study indicate marketing efforts can have a large effect in pushing the needle in terms of destination perceptions.</a:t>
            </a:r>
          </a:p>
        </p:txBody>
      </p:sp>
      <p:sp>
        <p:nvSpPr>
          <p:cNvPr id="15" name="TextBox 14">
            <a:extLst>
              <a:ext uri="{FF2B5EF4-FFF2-40B4-BE49-F238E27FC236}">
                <a16:creationId xmlns:a16="http://schemas.microsoft.com/office/drawing/2014/main" id="{BB31693D-97F1-4C0E-A721-6AC52E08FD5B}"/>
              </a:ext>
            </a:extLst>
          </p:cNvPr>
          <p:cNvSpPr txBox="1"/>
          <p:nvPr/>
        </p:nvSpPr>
        <p:spPr>
          <a:xfrm>
            <a:off x="232767" y="9666890"/>
            <a:ext cx="7306866" cy="246221"/>
          </a:xfrm>
          <a:prstGeom prst="rect">
            <a:avLst/>
          </a:prstGeom>
          <a:noFill/>
        </p:spPr>
        <p:txBody>
          <a:bodyPr wrap="square" lIns="0" tIns="0" rIns="0" bIns="0" rtlCol="0">
            <a:spAutoFit/>
          </a:bodyPr>
          <a:lstStyle/>
          <a:p>
            <a:r>
              <a:rPr lang="en-US" sz="800" i="1" dirty="0">
                <a:solidFill>
                  <a:schemeClr val="tx1">
                    <a:lumMod val="60000"/>
                    <a:lumOff val="40000"/>
                  </a:schemeClr>
                </a:solidFill>
              </a:rPr>
              <a:t>Note: Website metrics listed filtered for traffic to site from organic search, paid search, referrals, or direct traffic. This helps to better compare metropolitan areas as traffic coming in via advertising efforts is more heavily skewed to certain metro areas and has a tendency to be less engaged, hurting their overall score.  </a:t>
            </a:r>
          </a:p>
        </p:txBody>
      </p:sp>
      <p:pic>
        <p:nvPicPr>
          <p:cNvPr id="2" name="Picture 1">
            <a:extLst>
              <a:ext uri="{FF2B5EF4-FFF2-40B4-BE49-F238E27FC236}">
                <a16:creationId xmlns:a16="http://schemas.microsoft.com/office/drawing/2014/main" id="{C5004D4F-A9A0-4DFB-B6F5-47944886347A}"/>
              </a:ext>
            </a:extLst>
          </p:cNvPr>
          <p:cNvPicPr>
            <a:picLocks noChangeAspect="1"/>
          </p:cNvPicPr>
          <p:nvPr/>
        </p:nvPicPr>
        <p:blipFill>
          <a:blip r:embed="rId4"/>
          <a:stretch>
            <a:fillRect/>
          </a:stretch>
        </p:blipFill>
        <p:spPr>
          <a:xfrm>
            <a:off x="1730057" y="6707094"/>
            <a:ext cx="4257675" cy="2698933"/>
          </a:xfrm>
          <a:prstGeom prst="rect">
            <a:avLst/>
          </a:prstGeom>
        </p:spPr>
      </p:pic>
      <p:pic>
        <p:nvPicPr>
          <p:cNvPr id="3" name="Picture 2">
            <a:extLst>
              <a:ext uri="{FF2B5EF4-FFF2-40B4-BE49-F238E27FC236}">
                <a16:creationId xmlns:a16="http://schemas.microsoft.com/office/drawing/2014/main" id="{8E8C096D-DB56-4929-A2FF-2A5188A73D02}"/>
              </a:ext>
            </a:extLst>
          </p:cNvPr>
          <p:cNvPicPr>
            <a:picLocks noChangeAspect="1"/>
          </p:cNvPicPr>
          <p:nvPr/>
        </p:nvPicPr>
        <p:blipFill>
          <a:blip r:embed="rId5"/>
          <a:stretch>
            <a:fillRect/>
          </a:stretch>
        </p:blipFill>
        <p:spPr>
          <a:xfrm>
            <a:off x="361950" y="9118689"/>
            <a:ext cx="2190750" cy="457200"/>
          </a:xfrm>
          <a:prstGeom prst="rect">
            <a:avLst/>
          </a:prstGeom>
        </p:spPr>
      </p:pic>
    </p:spTree>
    <p:extLst>
      <p:ext uri="{BB962C8B-B14F-4D97-AF65-F5344CB8AC3E}">
        <p14:creationId xmlns:p14="http://schemas.microsoft.com/office/powerpoint/2010/main" val="15291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ntent slides - no sub heading">
  <a:themeElements>
    <a:clrScheme name="Kantar TNS">
      <a:dk1>
        <a:srgbClr val="717171"/>
      </a:dk1>
      <a:lt1>
        <a:srgbClr val="FFFFFF"/>
      </a:lt1>
      <a:dk2>
        <a:srgbClr val="81C341"/>
      </a:dk2>
      <a:lt2>
        <a:srgbClr val="E5007E"/>
      </a:lt2>
      <a:accent1>
        <a:srgbClr val="C50017"/>
      </a:accent1>
      <a:accent2>
        <a:srgbClr val="F7911E"/>
      </a:accent2>
      <a:accent3>
        <a:srgbClr val="EF5205"/>
      </a:accent3>
      <a:accent4>
        <a:srgbClr val="7A2280"/>
      </a:accent4>
      <a:accent5>
        <a:srgbClr val="3EB1CC"/>
      </a:accent5>
      <a:accent6>
        <a:srgbClr val="4655A5"/>
      </a:accent6>
      <a:hlink>
        <a:srgbClr val="E5007E"/>
      </a:hlink>
      <a:folHlink>
        <a:srgbClr val="E5007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sz="16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Dark Green">
      <a:srgbClr val="145D04"/>
    </a:custClr>
    <a:custClr name="Dark Red">
      <a:srgbClr val="990002"/>
    </a:custClr>
    <a:custClr name="Dark Purple">
      <a:srgbClr val="4C1D52"/>
    </a:custClr>
    <a:custClr name="Dark Blue">
      <a:srgbClr val="131C6B"/>
    </a:custClr>
    <a:custClr name="Grey 1">
      <a:srgbClr val="333333"/>
    </a:custClr>
    <a:custClr name="Grey 2">
      <a:srgbClr val="848484"/>
    </a:custClr>
    <a:custClr name="Grey 3">
      <a:srgbClr val="A8A8A8"/>
    </a:custClr>
    <a:custClr name="Grey 4">
      <a:srgbClr val="CBCBCB"/>
    </a:custClr>
    <a:custClr name="Grey 5">
      <a:srgbClr val="DEDEDE"/>
    </a:custClr>
  </a:custClrLst>
  <a:extLst>
    <a:ext uri="{05A4C25C-085E-4340-85A3-A5531E510DB2}">
      <thm15:themeFamily xmlns:thm15="http://schemas.microsoft.com/office/thememl/2012/main" name="Kantar TNS PowerPoint template 16x9 - for reports and proposals.potx" id="{DCC7BBC4-84F1-431F-9EE2-915DB0D0E67C}" vid="{C772A463-4116-406C-8F2F-4162182B2C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Kantar TNS">
    <a:dk1>
      <a:srgbClr val="717171"/>
    </a:dk1>
    <a:lt1>
      <a:srgbClr val="FFFFFF"/>
    </a:lt1>
    <a:dk2>
      <a:srgbClr val="81C341"/>
    </a:dk2>
    <a:lt2>
      <a:srgbClr val="E5007E"/>
    </a:lt2>
    <a:accent1>
      <a:srgbClr val="C50017"/>
    </a:accent1>
    <a:accent2>
      <a:srgbClr val="F7911E"/>
    </a:accent2>
    <a:accent3>
      <a:srgbClr val="EF5205"/>
    </a:accent3>
    <a:accent4>
      <a:srgbClr val="7A2280"/>
    </a:accent4>
    <a:accent5>
      <a:srgbClr val="3EB1CC"/>
    </a:accent5>
    <a:accent6>
      <a:srgbClr val="4655A5"/>
    </a:accent6>
    <a:hlink>
      <a:srgbClr val="E5007E"/>
    </a:hlink>
    <a:folHlink>
      <a:srgbClr val="E5007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4429</TotalTime>
  <Words>1975</Words>
  <Application>Microsoft Office PowerPoint</Application>
  <PresentationFormat>Custom</PresentationFormat>
  <Paragraphs>336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Franklin Gothic Medium Cond</vt:lpstr>
      <vt:lpstr>Wingdings</vt:lpstr>
      <vt:lpstr>Content slides - no sub heading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Drenker</dc:creator>
  <cp:lastModifiedBy>Kyle Shulz</cp:lastModifiedBy>
  <cp:revision>72</cp:revision>
  <cp:lastPrinted>2019-11-07T17:57:39Z</cp:lastPrinted>
  <dcterms:created xsi:type="dcterms:W3CDTF">2019-11-04T20:51:11Z</dcterms:created>
  <dcterms:modified xsi:type="dcterms:W3CDTF">2019-11-08T00:25:41Z</dcterms:modified>
</cp:coreProperties>
</file>