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258" r:id="rId5"/>
    <p:sldId id="405" r:id="rId6"/>
    <p:sldId id="404" r:id="rId7"/>
    <p:sldId id="407" r:id="rId8"/>
    <p:sldId id="259" r:id="rId9"/>
    <p:sldId id="406" r:id="rId10"/>
    <p:sldId id="408" r:id="rId11"/>
    <p:sldId id="265" r:id="rId12"/>
    <p:sldId id="27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AA54B1-FB0C-486F-8D52-789A5D3FAA64}" v="14" dt="2023-08-23T18:21:57.1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55" autoAdjust="0"/>
    <p:restoredTop sz="77438" autoAdjust="0"/>
  </p:normalViewPr>
  <p:slideViewPr>
    <p:cSldViewPr snapToGrid="0" snapToObjects="1">
      <p:cViewPr varScale="1">
        <p:scale>
          <a:sx n="86" d="100"/>
          <a:sy n="86" d="100"/>
        </p:scale>
        <p:origin x="19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NCOTSERVER\Research\Statistics,%20Projects%20&amp;%20Requests\Presentations\FY24\Japanese%20Gaming%20Authority\Japanese%20Gaming%20Authority%20Sta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Sheet1!$A$30</c:f>
              <c:strCache>
                <c:ptCount val="1"/>
                <c:pt idx="0">
                  <c:v>Visitor Volume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Sheet1!$B$28:$W$28</c:f>
              <c:numCache>
                <c:formatCode>General</c:formatCode>
                <c:ptCount val="2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</c:numCache>
            </c:numRef>
          </c:cat>
          <c:val>
            <c:numRef>
              <c:f>Sheet1!$B$30:$W$30</c:f>
              <c:numCache>
                <c:formatCode>_(* #,##0_);_(* \(#,##0\);_(* "-"??_);_(@_)</c:formatCode>
                <c:ptCount val="22"/>
                <c:pt idx="0">
                  <c:v>48400376.850000001</c:v>
                </c:pt>
                <c:pt idx="1">
                  <c:v>48922918.799999997</c:v>
                </c:pt>
                <c:pt idx="2">
                  <c:v>49315654.499999993</c:v>
                </c:pt>
                <c:pt idx="3">
                  <c:v>51144273.600000001</c:v>
                </c:pt>
                <c:pt idx="4">
                  <c:v>51756013.050000004</c:v>
                </c:pt>
                <c:pt idx="5">
                  <c:v>54572618.000000007</c:v>
                </c:pt>
                <c:pt idx="6">
                  <c:v>54906240</c:v>
                </c:pt>
                <c:pt idx="7">
                  <c:v>52561250</c:v>
                </c:pt>
                <c:pt idx="8">
                  <c:v>49893708.999999993</c:v>
                </c:pt>
                <c:pt idx="9">
                  <c:v>50417426.666666664</c:v>
                </c:pt>
                <c:pt idx="10">
                  <c:v>51349339.666666664</c:v>
                </c:pt>
                <c:pt idx="11">
                  <c:v>52160013.000000007</c:v>
                </c:pt>
                <c:pt idx="12">
                  <c:v>51392552.333333328</c:v>
                </c:pt>
                <c:pt idx="13">
                  <c:v>52810094</c:v>
                </c:pt>
                <c:pt idx="14">
                  <c:v>54358061.666666664</c:v>
                </c:pt>
                <c:pt idx="15">
                  <c:v>55631287.666666657</c:v>
                </c:pt>
                <c:pt idx="16">
                  <c:v>55624275.333333336</c:v>
                </c:pt>
                <c:pt idx="17">
                  <c:v>55766902</c:v>
                </c:pt>
                <c:pt idx="18">
                  <c:v>56092227.666666657</c:v>
                </c:pt>
                <c:pt idx="19">
                  <c:v>28056552.666666664</c:v>
                </c:pt>
                <c:pt idx="20">
                  <c:v>43228200.338542774</c:v>
                </c:pt>
                <c:pt idx="21">
                  <c:v>50680354.364770047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00F-49D9-9172-0FB413B13A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5213296"/>
        <c:axId val="1439443776"/>
      </c:lineChart>
      <c:catAx>
        <c:axId val="275213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9443776"/>
        <c:crosses val="autoZero"/>
        <c:auto val="1"/>
        <c:lblAlgn val="ctr"/>
        <c:lblOffset val="100"/>
        <c:noMultiLvlLbl val="0"/>
      </c:catAx>
      <c:valAx>
        <c:axId val="1439443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5213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Sheet1!$A$29</c:f>
              <c:strCache>
                <c:ptCount val="1"/>
                <c:pt idx="0">
                  <c:v>Room Tax Collections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Sheet1!$B$28:$W$28</c:f>
              <c:numCache>
                <c:formatCode>General</c:formatCode>
                <c:ptCount val="2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</c:numCache>
            </c:numRef>
          </c:cat>
          <c:val>
            <c:numRef>
              <c:f>Sheet1!$B$29:$W$29</c:f>
              <c:numCache>
                <c:formatCode>_("$"* #,##0.00_);_("$"* \(#,##0.00\);_("$"* "-"??_);_(@_)</c:formatCode>
                <c:ptCount val="22"/>
                <c:pt idx="0">
                  <c:v>11655120.729999999</c:v>
                </c:pt>
                <c:pt idx="1">
                  <c:v>11657448.519999998</c:v>
                </c:pt>
                <c:pt idx="2">
                  <c:v>12347078.529999999</c:v>
                </c:pt>
                <c:pt idx="3">
                  <c:v>14503081.530000001</c:v>
                </c:pt>
                <c:pt idx="4">
                  <c:v>16729798.190000003</c:v>
                </c:pt>
                <c:pt idx="5">
                  <c:v>17926660.099999994</c:v>
                </c:pt>
                <c:pt idx="6">
                  <c:v>19072099.78000002</c:v>
                </c:pt>
                <c:pt idx="7">
                  <c:v>17749866.310000006</c:v>
                </c:pt>
                <c:pt idx="8">
                  <c:v>13436723.459999999</c:v>
                </c:pt>
                <c:pt idx="9">
                  <c:v>14290485.32</c:v>
                </c:pt>
                <c:pt idx="10">
                  <c:v>16847989.440000005</c:v>
                </c:pt>
                <c:pt idx="11">
                  <c:v>17330875.620000008</c:v>
                </c:pt>
                <c:pt idx="12">
                  <c:v>18135355.149999987</c:v>
                </c:pt>
                <c:pt idx="13">
                  <c:v>20070336.770000018</c:v>
                </c:pt>
                <c:pt idx="14">
                  <c:v>21702167.239999998</c:v>
                </c:pt>
                <c:pt idx="15">
                  <c:v>23458616.230000012</c:v>
                </c:pt>
                <c:pt idx="16">
                  <c:v>24488183.119999994</c:v>
                </c:pt>
                <c:pt idx="17">
                  <c:v>24643485.559999987</c:v>
                </c:pt>
                <c:pt idx="18">
                  <c:v>25869929.700000018</c:v>
                </c:pt>
                <c:pt idx="19">
                  <c:v>11172303.169999998</c:v>
                </c:pt>
                <c:pt idx="20">
                  <c:v>20407061.439999994</c:v>
                </c:pt>
                <c:pt idx="21">
                  <c:v>28934870.091160066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170-4F3D-A79B-11DBBACE2D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5213296"/>
        <c:axId val="1439443776"/>
      </c:lineChart>
      <c:catAx>
        <c:axId val="275213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9443776"/>
        <c:crosses val="autoZero"/>
        <c:auto val="1"/>
        <c:lblAlgn val="ctr"/>
        <c:lblOffset val="100"/>
        <c:noMultiLvlLbl val="0"/>
      </c:catAx>
      <c:valAx>
        <c:axId val="1439443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5213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79A1B-EC44-4263-89E2-C71C1BBD17B0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FE001-6582-4ED6-AFD2-1F4130B32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14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B8BD2C-CB52-4455-8013-98DA388795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41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B8BD2C-CB52-4455-8013-98DA388795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721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FE001-6582-4ED6-AFD2-1F4130B321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3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FE001-6582-4ED6-AFD2-1F4130B321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15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FE001-6582-4ED6-AFD2-1F4130B321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63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FE001-6582-4ED6-AFD2-1F4130B3211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20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08EA8B2-A54E-970A-BA81-0F4D7089450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7F33DB-957B-89B6-F295-D5A8E2582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6439010" y="-794783"/>
            <a:ext cx="6535310" cy="52669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788BF6-1766-16C6-DE53-9F702EA632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2320" y="2385883"/>
            <a:ext cx="9144001" cy="1997840"/>
          </a:xfrm>
        </p:spPr>
        <p:txBody>
          <a:bodyPr anchor="b">
            <a:normAutofit/>
          </a:bodyPr>
          <a:lstStyle>
            <a:lvl1pPr algn="l">
              <a:defRPr sz="6600" b="1" i="0">
                <a:solidFill>
                  <a:schemeClr val="bg1"/>
                </a:solidFill>
                <a:latin typeface="Raleway ExtraBold" panose="020B00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C81709-29F0-CB0E-37E8-EBB24C5665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2320" y="4475798"/>
            <a:ext cx="9144001" cy="382828"/>
          </a:xfrm>
        </p:spPr>
        <p:txBody>
          <a:bodyPr>
            <a:normAutofit/>
          </a:bodyPr>
          <a:lstStyle>
            <a:lvl1pPr marL="0" indent="0" algn="l">
              <a:buNone/>
              <a:defRPr sz="1800" b="0" i="1">
                <a:solidFill>
                  <a:schemeClr val="bg1"/>
                </a:solidFill>
                <a:latin typeface="Raleway" panose="020B00030301010600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EB788CC-5429-7498-4719-8CFB134AEE88}"/>
              </a:ext>
            </a:extLst>
          </p:cNvPr>
          <p:cNvCxnSpPr/>
          <p:nvPr userDrawn="1"/>
        </p:nvCxnSpPr>
        <p:spPr>
          <a:xfrm>
            <a:off x="0" y="5013566"/>
            <a:ext cx="7823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8272D99-85EA-A0C1-A78F-0410E23970B1}"/>
              </a:ext>
            </a:extLst>
          </p:cNvPr>
          <p:cNvSpPr txBox="1"/>
          <p:nvPr userDrawn="1"/>
        </p:nvSpPr>
        <p:spPr>
          <a:xfrm>
            <a:off x="782320" y="4892921"/>
            <a:ext cx="1595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>
                <a:solidFill>
                  <a:schemeClr val="bg1"/>
                </a:solidFill>
                <a:latin typeface="Raleway" panose="020B0003030101060003" pitchFamily="34" charset="0"/>
              </a:rPr>
              <a:t>September 8, 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99A2E5-290D-EA2D-9645-0F8ADFECC3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70160" y="5110268"/>
            <a:ext cx="1798320" cy="144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66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Image with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F9FDE8-96E4-A202-4ACE-8DF3F0533D5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4190322-C051-7006-63C1-D8ED0D7A6FA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2700" y="1"/>
            <a:ext cx="122047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 here. Make 75% transparency.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F4A154-5833-26BE-9E31-FCD04A2402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2280" y="1829436"/>
            <a:ext cx="5811520" cy="3261360"/>
          </a:xfrm>
        </p:spPr>
        <p:txBody>
          <a:bodyPr anchor="ctr" anchorCtr="0">
            <a:normAutofit/>
          </a:bodyPr>
          <a:lstStyle>
            <a:lvl1pPr algn="r">
              <a:defRPr sz="4000" b="0" i="0">
                <a:solidFill>
                  <a:schemeClr val="bg1"/>
                </a:solidFill>
                <a:latin typeface="Raleway" panose="020B0003030101060003" pitchFamily="34" charset="0"/>
              </a:defRPr>
            </a:lvl1pPr>
          </a:lstStyle>
          <a:p>
            <a:r>
              <a:rPr lang="en-US" dirty="0"/>
              <a:t>Click to edit Text — adjust size, weight, and style (i.e. italic) of font as needed.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64837C-83D8-14B3-1747-550DBDC368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1824" y="6176783"/>
            <a:ext cx="1047775" cy="54469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F1F15BD-B99E-D7A6-9130-EC0A523CAD9A}"/>
              </a:ext>
            </a:extLst>
          </p:cNvPr>
          <p:cNvCxnSpPr/>
          <p:nvPr userDrawn="1"/>
        </p:nvCxnSpPr>
        <p:spPr>
          <a:xfrm>
            <a:off x="-10160" y="6557886"/>
            <a:ext cx="7823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3F31B7C-B10D-EB38-E81A-469CEF280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FDF2FC-A46D-5C42-A480-F2534E350E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827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Image with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F9FDE8-96E4-A202-4ACE-8DF3F0533D5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4190322-C051-7006-63C1-D8ED0D7A6FA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2700" y="1"/>
            <a:ext cx="122047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 here. Make 75% transparency.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F4A154-5833-26BE-9E31-FCD04A2402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2160" y="1829436"/>
            <a:ext cx="5811520" cy="3261360"/>
          </a:xfrm>
        </p:spPr>
        <p:txBody>
          <a:bodyPr anchor="ctr" anchorCtr="0"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aleway" panose="020B0003030101060003" pitchFamily="34" charset="0"/>
              </a:defRPr>
            </a:lvl1pPr>
          </a:lstStyle>
          <a:p>
            <a:r>
              <a:rPr lang="en-US" dirty="0"/>
              <a:t>Click to edit Text — adjust size, weight, and style (i.e. italic) of font as needed.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64837C-83D8-14B3-1747-550DBDC368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1824" y="6176783"/>
            <a:ext cx="1047775" cy="54469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F1F15BD-B99E-D7A6-9130-EC0A523CAD9A}"/>
              </a:ext>
            </a:extLst>
          </p:cNvPr>
          <p:cNvCxnSpPr/>
          <p:nvPr userDrawn="1"/>
        </p:nvCxnSpPr>
        <p:spPr>
          <a:xfrm>
            <a:off x="-10160" y="6557886"/>
            <a:ext cx="7823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3F31B7C-B10D-EB38-E81A-469CEF280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FDF2FC-A46D-5C42-A480-F2534E350E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270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Image with Text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F9FDE8-96E4-A202-4ACE-8DF3F0533D5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4190322-C051-7006-63C1-D8ED0D7A6FA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2700" y="1"/>
            <a:ext cx="122047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 here. Make 75% transparency.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F4A154-5833-26BE-9E31-FCD04A2402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90240" y="1829436"/>
            <a:ext cx="5811520" cy="3261360"/>
          </a:xfrm>
        </p:spPr>
        <p:txBody>
          <a:bodyPr anchor="ctr" anchorCtr="0">
            <a:normAutofit/>
          </a:bodyPr>
          <a:lstStyle>
            <a:lvl1pPr algn="ctr">
              <a:defRPr sz="4000" b="0" i="0">
                <a:solidFill>
                  <a:schemeClr val="bg1"/>
                </a:solidFill>
                <a:latin typeface="Raleway" panose="020B0003030101060003" pitchFamily="34" charset="0"/>
              </a:defRPr>
            </a:lvl1pPr>
          </a:lstStyle>
          <a:p>
            <a:r>
              <a:rPr lang="en-US" dirty="0"/>
              <a:t>Click to edit Text — adjust size, weight, and style (i.e. italic) of font as needed.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64837C-83D8-14B3-1747-550DBDC368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1824" y="6176783"/>
            <a:ext cx="1047775" cy="54469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F1F15BD-B99E-D7A6-9130-EC0A523CAD9A}"/>
              </a:ext>
            </a:extLst>
          </p:cNvPr>
          <p:cNvCxnSpPr/>
          <p:nvPr userDrawn="1"/>
        </p:nvCxnSpPr>
        <p:spPr>
          <a:xfrm>
            <a:off x="-10160" y="6557886"/>
            <a:ext cx="7823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3F31B7C-B10D-EB38-E81A-469CEF280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FDF2FC-A46D-5C42-A480-F2534E350E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103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Image with 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F9FDE8-96E4-A202-4ACE-8DF3F0533D5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4190322-C051-7006-63C1-D8ED0D7A6FA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2700" y="1"/>
            <a:ext cx="714502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 here. Make 75% transparency.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F4A154-5833-26BE-9E31-FCD04A2402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97800" y="1829436"/>
            <a:ext cx="3556000" cy="3261360"/>
          </a:xfrm>
        </p:spPr>
        <p:txBody>
          <a:bodyPr anchor="ctr" anchorCtr="0">
            <a:normAutofit/>
          </a:bodyPr>
          <a:lstStyle>
            <a:lvl1pPr algn="r">
              <a:defRPr sz="2000" b="0" i="1">
                <a:solidFill>
                  <a:schemeClr val="bg1"/>
                </a:solidFill>
                <a:latin typeface="Raleway" panose="020B0003030101060003" pitchFamily="34" charset="0"/>
              </a:defRPr>
            </a:lvl1pPr>
          </a:lstStyle>
          <a:p>
            <a:r>
              <a:rPr lang="en-US" dirty="0"/>
              <a:t>Click to edit Text — adjust size, weight, and style (i.e. italic or not) of font as needed.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64837C-83D8-14B3-1747-550DBDC368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1824" y="6176783"/>
            <a:ext cx="1047775" cy="54469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F1F15BD-B99E-D7A6-9130-EC0A523CAD9A}"/>
              </a:ext>
            </a:extLst>
          </p:cNvPr>
          <p:cNvCxnSpPr/>
          <p:nvPr userDrawn="1"/>
        </p:nvCxnSpPr>
        <p:spPr>
          <a:xfrm>
            <a:off x="-10160" y="6557886"/>
            <a:ext cx="7823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3F31B7C-B10D-EB38-E81A-469CEF280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FDF2FC-A46D-5C42-A480-F2534E350E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309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50057-D14D-25FD-54CA-0FF711220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29D0C-7C28-1892-7F39-10A226D51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C305D-7439-A429-7530-5BE0AD65B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F2FC-A46D-5C42-A480-F2534E350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243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C305D-7439-A429-7530-5BE0AD65B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F2FC-A46D-5C42-A480-F2534E350E6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45BB4E-5F50-C984-244F-2E4825AF16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4240" y="2052638"/>
            <a:ext cx="5191760" cy="324802"/>
          </a:xfrm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latin typeface="Raleway Black" panose="020B00030301010600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FB0F4ED-896A-DC2C-1E73-BF20103DA4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4240" y="2743829"/>
            <a:ext cx="5191760" cy="324802"/>
          </a:xfrm>
        </p:spPr>
        <p:txBody>
          <a:bodyPr>
            <a:noAutofit/>
          </a:bodyPr>
          <a:lstStyle>
            <a:lvl1pPr marL="0" indent="0" algn="ctr">
              <a:buNone/>
              <a:defRPr sz="2800" b="0" i="0">
                <a:latin typeface="Marydale" panose="03050502040605030004" pitchFamily="66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161926D-DD9B-BE17-CB0F-22E1EBE90055}"/>
              </a:ext>
            </a:extLst>
          </p:cNvPr>
          <p:cNvCxnSpPr>
            <a:cxnSpLocks/>
          </p:cNvCxnSpPr>
          <p:nvPr userDrawn="1"/>
        </p:nvCxnSpPr>
        <p:spPr>
          <a:xfrm>
            <a:off x="2494925" y="2514206"/>
            <a:ext cx="2010391" cy="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855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C305D-7439-A429-7530-5BE0AD65B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F2FC-A46D-5C42-A480-F2534E350E6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45BB4E-5F50-C984-244F-2E4825AF16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4240" y="4741670"/>
            <a:ext cx="5191760" cy="324802"/>
          </a:xfrm>
        </p:spPr>
        <p:txBody>
          <a:bodyPr>
            <a:normAutofit/>
          </a:bodyPr>
          <a:lstStyle>
            <a:lvl1pPr marL="0" indent="0" algn="ctr">
              <a:buNone/>
              <a:defRPr sz="1400" b="1" i="0">
                <a:latin typeface="Raleway Black" panose="020B00030301010600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FB0F4ED-896A-DC2C-1E73-BF20103DA4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4240" y="2188180"/>
            <a:ext cx="5191760" cy="324802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Marydale" panose="03050502040605030004" pitchFamily="66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161926D-DD9B-BE17-CB0F-22E1EBE90055}"/>
              </a:ext>
            </a:extLst>
          </p:cNvPr>
          <p:cNvCxnSpPr>
            <a:cxnSpLocks/>
          </p:cNvCxnSpPr>
          <p:nvPr userDrawn="1"/>
        </p:nvCxnSpPr>
        <p:spPr>
          <a:xfrm>
            <a:off x="2494925" y="1823616"/>
            <a:ext cx="2010391" cy="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969F0A80-554E-9DDB-3CED-E19B80B6C2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4240" y="1348821"/>
            <a:ext cx="5191760" cy="324802"/>
          </a:xfrm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latin typeface="Raleway Black" panose="020B00030301010600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3AADC9D1-F245-AC33-8912-376AC078CB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4240" y="2871225"/>
            <a:ext cx="5191760" cy="1031086"/>
          </a:xfrm>
        </p:spPr>
        <p:txBody>
          <a:bodyPr>
            <a:noAutofit/>
          </a:bodyPr>
          <a:lstStyle>
            <a:lvl1pPr marL="0" indent="0" algn="ctr">
              <a:buNone/>
              <a:defRPr sz="3200" b="1" i="0">
                <a:latin typeface="Microbrew Three" panose="02000506000000020004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409995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662EB-AC00-C961-F62B-B21948121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835D1-035D-17E7-06F9-AE2EE7F78A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A969E9-CF8A-7185-BC72-44EB25B2F4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DEAEF-1494-89D7-AA19-391BDB33C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F2FC-A46D-5C42-A480-F2534E350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82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EB9DD-00EB-996A-6D20-2FD0C28DC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E45B3E-9CD5-F69C-BFF5-9A3D39819C3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i="0">
                <a:latin typeface="Raleway Black" panose="020B00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EFC4C3-0431-5904-D002-F388FCF5F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525FA5-308C-4D43-56F0-BC42F9E3953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latin typeface="Raleway Black" panose="020B00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3251AD-1312-93F1-8DC2-5FB3082F5F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094F73-B1F3-6642-13E0-93F11EF33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F2FC-A46D-5C42-A480-F2534E350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940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ACB5F-2AEF-3F40-778B-BD1A353A3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6132DD-EE40-73C8-B0BE-BD3C12C54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F2FC-A46D-5C42-A480-F2534E350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314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-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F9FDE8-96E4-A202-4ACE-8DF3F0533D5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F4A154-5833-26BE-9E31-FCD04A2402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983163"/>
            <a:ext cx="10515600" cy="1001533"/>
          </a:xfrm>
        </p:spPr>
        <p:txBody>
          <a:bodyPr anchor="b">
            <a:normAutofit/>
          </a:bodyPr>
          <a:lstStyle>
            <a:lvl1pPr algn="r">
              <a:defRPr sz="4000" b="1" i="0">
                <a:solidFill>
                  <a:schemeClr val="bg1"/>
                </a:solidFill>
                <a:latin typeface="Raleway ExtraBold" panose="020B0003030101060003" pitchFamily="34" charset="0"/>
              </a:defRPr>
            </a:lvl1pPr>
          </a:lstStyle>
          <a:p>
            <a:r>
              <a:rPr lang="en-US" dirty="0"/>
              <a:t>Click to edit Section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56BE78-DABD-49CD-7054-B1FE3542DF1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008011"/>
            <a:ext cx="10515600" cy="558799"/>
          </a:xfrm>
        </p:spPr>
        <p:txBody>
          <a:bodyPr>
            <a:normAutofit/>
          </a:bodyPr>
          <a:lstStyle>
            <a:lvl1pPr marL="0" indent="0" algn="r">
              <a:buNone/>
              <a:defRPr sz="1600" b="0" i="1">
                <a:solidFill>
                  <a:schemeClr val="bg1"/>
                </a:solidFill>
                <a:latin typeface="Raleway" panose="020B00030301010600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6E2EA0-732E-2C34-084A-976AEF329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8680360" y="-292555"/>
            <a:ext cx="3928251" cy="31658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64837C-83D8-14B3-1747-550DBDC368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31824" y="6176783"/>
            <a:ext cx="1047775" cy="54469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F1F15BD-B99E-D7A6-9130-EC0A523CAD9A}"/>
              </a:ext>
            </a:extLst>
          </p:cNvPr>
          <p:cNvCxnSpPr/>
          <p:nvPr userDrawn="1"/>
        </p:nvCxnSpPr>
        <p:spPr>
          <a:xfrm>
            <a:off x="-10160" y="6557886"/>
            <a:ext cx="7823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3F31B7C-B10D-EB38-E81A-469CEF280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FDF2FC-A46D-5C42-A480-F2534E350E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4854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ACB5F-2AEF-3F40-778B-BD1A353A3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6132DD-EE40-73C8-B0BE-BD3C12C54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F2FC-A46D-5C42-A480-F2534E350E6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D0B0C8C-F9D5-34C2-AA25-D0340E65735F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1954213"/>
            <a:ext cx="10515600" cy="395287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3712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E8FD57-C131-C8C7-DB7D-785FC3887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F2FC-A46D-5C42-A480-F2534E350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25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28C55-47E7-F50A-F02C-FB083CAB388A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E8FD57-C131-C8C7-DB7D-785FC3887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F2FC-A46D-5C42-A480-F2534E350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6205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EF35F-A4A8-DC0F-1A6A-0D1235AA5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66B6D-3336-E16F-CFAB-01177AE49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69FA76-909A-9CBD-6A1A-0686394F9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35D99B-2A19-63B5-49E0-5B4403778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F2FC-A46D-5C42-A480-F2534E350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0547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738E2-6ACB-886E-4BCE-12278239B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A4BC6B-B72F-D02A-316B-7B366A87B3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3A5E76-03F5-D308-7396-7745417630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8D6145-691F-DB87-4632-46AD54FEB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F2FC-A46D-5C42-A480-F2534E350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4266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B0DE2-3C92-055D-B03F-4B2634535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456EC4-6A39-B219-062E-ABA7E53CF6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0CE41-9F88-3178-00A5-792E5A59A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F2FC-A46D-5C42-A480-F2534E350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705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03B1A0-7E74-9AA8-6572-C377C8A8E7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E2A30A-C7C0-5A01-1002-09818CC550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EB592-ECAB-75A9-EBA1-F6866EC14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F2FC-A46D-5C42-A480-F2534E350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024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-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F9FDE8-96E4-A202-4ACE-8DF3F0533D5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4190322-C051-7006-63C1-D8ED0D7A6FA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2700" y="1"/>
            <a:ext cx="12204700" cy="6858000"/>
          </a:xfrm>
        </p:spPr>
        <p:txBody>
          <a:bodyPr/>
          <a:lstStyle/>
          <a:p>
            <a:r>
              <a:rPr lang="en-US" dirty="0"/>
              <a:t>Insert Picture here. Make 35% transparency.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F4A154-5833-26BE-9E31-FCD04A2402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983163"/>
            <a:ext cx="10515600" cy="1001533"/>
          </a:xfrm>
        </p:spPr>
        <p:txBody>
          <a:bodyPr anchor="b">
            <a:normAutofit/>
          </a:bodyPr>
          <a:lstStyle>
            <a:lvl1pPr algn="r">
              <a:defRPr sz="4000" b="1" i="0">
                <a:solidFill>
                  <a:schemeClr val="bg1"/>
                </a:solidFill>
                <a:latin typeface="Raleway ExtraBold" panose="020B0003030101060003" pitchFamily="34" charset="0"/>
              </a:defRPr>
            </a:lvl1pPr>
          </a:lstStyle>
          <a:p>
            <a:r>
              <a:rPr lang="en-US" dirty="0"/>
              <a:t>Click to edit Section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56BE78-DABD-49CD-7054-B1FE3542DF1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008011"/>
            <a:ext cx="10515600" cy="558799"/>
          </a:xfrm>
        </p:spPr>
        <p:txBody>
          <a:bodyPr>
            <a:normAutofit/>
          </a:bodyPr>
          <a:lstStyle>
            <a:lvl1pPr marL="0" indent="0" algn="r">
              <a:buNone/>
              <a:defRPr sz="1600" b="0" i="1">
                <a:solidFill>
                  <a:schemeClr val="bg1"/>
                </a:solidFill>
                <a:latin typeface="Raleway" panose="020B00030301010600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64837C-83D8-14B3-1747-550DBDC368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1824" y="6176783"/>
            <a:ext cx="1047775" cy="54469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F1F15BD-B99E-D7A6-9130-EC0A523CAD9A}"/>
              </a:ext>
            </a:extLst>
          </p:cNvPr>
          <p:cNvCxnSpPr/>
          <p:nvPr userDrawn="1"/>
        </p:nvCxnSpPr>
        <p:spPr>
          <a:xfrm>
            <a:off x="-10160" y="6557886"/>
            <a:ext cx="7823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3F31B7C-B10D-EB38-E81A-469CEF280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FDF2FC-A46D-5C42-A480-F2534E350E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515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Teal with Text &amp; Graphic o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F9FDE8-96E4-A202-4ACE-8DF3F0533D5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8B175993-9647-B9AF-396C-62B8543EB4C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32624" y="0"/>
            <a:ext cx="5159375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F4A154-5833-26BE-9E31-FCD04A2402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2160" y="1829436"/>
            <a:ext cx="5811520" cy="3261360"/>
          </a:xfrm>
        </p:spPr>
        <p:txBody>
          <a:bodyPr anchor="ctr" anchorCtr="0"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aleway" panose="020B0003030101060003" pitchFamily="34" charset="0"/>
              </a:defRPr>
            </a:lvl1pPr>
          </a:lstStyle>
          <a:p>
            <a:r>
              <a:rPr lang="en-US" dirty="0"/>
              <a:t>Click to edit Text— adjust size, weight, and style (i.e. italic) of font as needed.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64837C-83D8-14B3-1747-550DBDC368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1824" y="6176783"/>
            <a:ext cx="1047775" cy="54469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F1F15BD-B99E-D7A6-9130-EC0A523CAD9A}"/>
              </a:ext>
            </a:extLst>
          </p:cNvPr>
          <p:cNvCxnSpPr/>
          <p:nvPr userDrawn="1"/>
        </p:nvCxnSpPr>
        <p:spPr>
          <a:xfrm>
            <a:off x="-10160" y="6557886"/>
            <a:ext cx="7823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3F31B7C-B10D-EB38-E81A-469CEF280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FDF2FC-A46D-5C42-A480-F2534E350E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559F94B-E0B4-3AD6-1402-B01D508C57E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32625" y="1828800"/>
            <a:ext cx="4184650" cy="32623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Graphic Here</a:t>
            </a:r>
          </a:p>
        </p:txBody>
      </p:sp>
    </p:spTree>
    <p:extLst>
      <p:ext uri="{BB962C8B-B14F-4D97-AF65-F5344CB8AC3E}">
        <p14:creationId xmlns:p14="http://schemas.microsoft.com/office/powerpoint/2010/main" val="1926566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range with Text &amp;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F9FDE8-96E4-A202-4ACE-8DF3F0533D5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9445E6F0-A570-BDA3-AAFB-59C79AF764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32624" y="0"/>
            <a:ext cx="5159375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F4A154-5833-26BE-9E31-FCD04A2402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2160" y="1829436"/>
            <a:ext cx="5811520" cy="3261360"/>
          </a:xfrm>
        </p:spPr>
        <p:txBody>
          <a:bodyPr anchor="ctr" anchorCtr="0"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aleway" panose="020B0003030101060003" pitchFamily="34" charset="0"/>
              </a:defRPr>
            </a:lvl1pPr>
          </a:lstStyle>
          <a:p>
            <a:r>
              <a:rPr lang="en-US" dirty="0"/>
              <a:t>Click to edit Text — adjust size, weight, and style (i.e. italic) of font as needed.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64837C-83D8-14B3-1747-550DBDC368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1824" y="6176783"/>
            <a:ext cx="1047775" cy="54469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F1F15BD-B99E-D7A6-9130-EC0A523CAD9A}"/>
              </a:ext>
            </a:extLst>
          </p:cNvPr>
          <p:cNvCxnSpPr/>
          <p:nvPr userDrawn="1"/>
        </p:nvCxnSpPr>
        <p:spPr>
          <a:xfrm>
            <a:off x="-10160" y="6557886"/>
            <a:ext cx="7823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3F31B7C-B10D-EB38-E81A-469CEF280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FDF2FC-A46D-5C42-A480-F2534E350E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559F94B-E0B4-3AD6-1402-B01D508C57E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32625" y="1828800"/>
            <a:ext cx="4184650" cy="32623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Graphic Here</a:t>
            </a:r>
          </a:p>
        </p:txBody>
      </p:sp>
    </p:spTree>
    <p:extLst>
      <p:ext uri="{BB962C8B-B14F-4D97-AF65-F5344CB8AC3E}">
        <p14:creationId xmlns:p14="http://schemas.microsoft.com/office/powerpoint/2010/main" val="1985869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Yellow with Text &amp;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F9FDE8-96E4-A202-4ACE-8DF3F0533D5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912DC764-5A3D-5C80-DDEF-B4DD98BE5DE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32624" y="0"/>
            <a:ext cx="5159375" cy="6858000"/>
          </a:xfrm>
        </p:spPr>
        <p:txBody>
          <a:bodyPr/>
          <a:lstStyle/>
          <a:p>
            <a:r>
              <a:rPr lang="en-US" dirty="0"/>
              <a:t>Insert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F4A154-5833-26BE-9E31-FCD04A2402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2160" y="1829436"/>
            <a:ext cx="5811520" cy="3261360"/>
          </a:xfrm>
        </p:spPr>
        <p:txBody>
          <a:bodyPr anchor="ctr" anchorCtr="0">
            <a:normAutofit/>
          </a:bodyPr>
          <a:lstStyle>
            <a:lvl1pPr algn="l">
              <a:defRPr sz="4000" b="0" i="0">
                <a:solidFill>
                  <a:schemeClr val="tx2"/>
                </a:solidFill>
                <a:latin typeface="Raleway" panose="020B0003030101060003" pitchFamily="34" charset="0"/>
              </a:defRPr>
            </a:lvl1pPr>
          </a:lstStyle>
          <a:p>
            <a:r>
              <a:rPr lang="en-US" dirty="0"/>
              <a:t>Click to edit Text — adjust size, weight, and style (i.e. italic) of font as needed.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3F31B7C-B10D-EB38-E81A-469CEF280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FDF2FC-A46D-5C42-A480-F2534E350E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559F94B-E0B4-3AD6-1402-B01D508C57E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32625" y="1828800"/>
            <a:ext cx="4184650" cy="32623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Graphic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764B9B-1118-1B0B-4017-1A9660AD1B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1824" y="6176783"/>
            <a:ext cx="1047775" cy="54469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07CA0AB-6314-A533-4EFD-899C0022883C}"/>
              </a:ext>
            </a:extLst>
          </p:cNvPr>
          <p:cNvCxnSpPr/>
          <p:nvPr userDrawn="1"/>
        </p:nvCxnSpPr>
        <p:spPr>
          <a:xfrm>
            <a:off x="-10160" y="6557886"/>
            <a:ext cx="782320" cy="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284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Sage with Text &amp;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F9FDE8-96E4-A202-4ACE-8DF3F0533D5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C54D0161-DFF5-0B16-165A-09447E30A66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32624" y="0"/>
            <a:ext cx="5159375" cy="6858000"/>
          </a:xfrm>
        </p:spPr>
        <p:txBody>
          <a:bodyPr/>
          <a:lstStyle/>
          <a:p>
            <a:r>
              <a:rPr lang="en-US" dirty="0"/>
              <a:t>Insert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F4A154-5833-26BE-9E31-FCD04A2402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2160" y="1829436"/>
            <a:ext cx="5811520" cy="3261360"/>
          </a:xfrm>
        </p:spPr>
        <p:txBody>
          <a:bodyPr anchor="ctr" anchorCtr="0">
            <a:normAutofit/>
          </a:bodyPr>
          <a:lstStyle>
            <a:lvl1pPr algn="l">
              <a:defRPr sz="4000" b="0" i="0">
                <a:solidFill>
                  <a:schemeClr val="tx2"/>
                </a:solidFill>
                <a:latin typeface="Raleway" panose="020B0003030101060003" pitchFamily="34" charset="0"/>
              </a:defRPr>
            </a:lvl1pPr>
          </a:lstStyle>
          <a:p>
            <a:r>
              <a:rPr lang="en-US" dirty="0"/>
              <a:t>Click to edit Text — adjust size, weight, and style (i.e. italic) of font as needed.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64837C-83D8-14B3-1747-550DBDC368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1824" y="6176783"/>
            <a:ext cx="1047775" cy="54469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F1F15BD-B99E-D7A6-9130-EC0A523CAD9A}"/>
              </a:ext>
            </a:extLst>
          </p:cNvPr>
          <p:cNvCxnSpPr/>
          <p:nvPr userDrawn="1"/>
        </p:nvCxnSpPr>
        <p:spPr>
          <a:xfrm>
            <a:off x="-10160" y="6557886"/>
            <a:ext cx="782320" cy="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3F31B7C-B10D-EB38-E81A-469CEF280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FDF2FC-A46D-5C42-A480-F2534E350E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559F94B-E0B4-3AD6-1402-B01D508C57E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32625" y="1828800"/>
            <a:ext cx="4184650" cy="32623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Graphic Here</a:t>
            </a:r>
          </a:p>
        </p:txBody>
      </p:sp>
    </p:spTree>
    <p:extLst>
      <p:ext uri="{BB962C8B-B14F-4D97-AF65-F5344CB8AC3E}">
        <p14:creationId xmlns:p14="http://schemas.microsoft.com/office/powerpoint/2010/main" val="208376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White with Text &amp;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51FEA58-F8AE-E157-3A5A-D56D9DE2275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32624" y="0"/>
            <a:ext cx="5159375" cy="6858000"/>
          </a:xfrm>
        </p:spPr>
        <p:txBody>
          <a:bodyPr/>
          <a:lstStyle/>
          <a:p>
            <a:r>
              <a:rPr lang="en-US" dirty="0"/>
              <a:t>Insert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F4A154-5833-26BE-9E31-FCD04A2402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2160" y="1829436"/>
            <a:ext cx="5811520" cy="3261360"/>
          </a:xfrm>
        </p:spPr>
        <p:txBody>
          <a:bodyPr anchor="ctr" anchorCtr="0">
            <a:normAutofit/>
          </a:bodyPr>
          <a:lstStyle>
            <a:lvl1pPr algn="l">
              <a:defRPr sz="4000" b="0" i="0">
                <a:solidFill>
                  <a:schemeClr val="tx2"/>
                </a:solidFill>
                <a:latin typeface="Raleway" panose="020B0003030101060003" pitchFamily="34" charset="0"/>
              </a:defRPr>
            </a:lvl1pPr>
          </a:lstStyle>
          <a:p>
            <a:r>
              <a:rPr lang="en-US" dirty="0"/>
              <a:t>Click to edit Text — adjust size, weight, and style (i.e. italic) of font as needed.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3F31B7C-B10D-EB38-E81A-469CEF280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FDF2FC-A46D-5C42-A480-F2534E350E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559F94B-E0B4-3AD6-1402-B01D508C57E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32625" y="1828800"/>
            <a:ext cx="4184650" cy="32623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Graphic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764B9B-1118-1B0B-4017-1A9660AD1B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1824" y="6176783"/>
            <a:ext cx="1047775" cy="54469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07CA0AB-6314-A533-4EFD-899C0022883C}"/>
              </a:ext>
            </a:extLst>
          </p:cNvPr>
          <p:cNvCxnSpPr/>
          <p:nvPr userDrawn="1"/>
        </p:nvCxnSpPr>
        <p:spPr>
          <a:xfrm>
            <a:off x="-10160" y="6557886"/>
            <a:ext cx="782320" cy="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915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Gray with Text &amp;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F9FDE8-96E4-A202-4ACE-8DF3F0533D5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6E40EF6-CCB6-192D-0B37-B80BEBDF8A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32624" y="0"/>
            <a:ext cx="5159375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F4A154-5833-26BE-9E31-FCD04A2402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2160" y="1829436"/>
            <a:ext cx="5811520" cy="3261360"/>
          </a:xfrm>
        </p:spPr>
        <p:txBody>
          <a:bodyPr anchor="ctr" anchorCtr="0"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aleway" panose="020B0003030101060003" pitchFamily="34" charset="0"/>
              </a:defRPr>
            </a:lvl1pPr>
          </a:lstStyle>
          <a:p>
            <a:r>
              <a:rPr lang="en-US" dirty="0"/>
              <a:t>Click to edit Text — adjust size, weight, and style (i.e. italic) of font as needed.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64837C-83D8-14B3-1747-550DBDC368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1824" y="6176783"/>
            <a:ext cx="1047775" cy="54469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F1F15BD-B99E-D7A6-9130-EC0A523CAD9A}"/>
              </a:ext>
            </a:extLst>
          </p:cNvPr>
          <p:cNvCxnSpPr/>
          <p:nvPr userDrawn="1"/>
        </p:nvCxnSpPr>
        <p:spPr>
          <a:xfrm>
            <a:off x="-10160" y="6557886"/>
            <a:ext cx="78232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3F31B7C-B10D-EB38-E81A-469CEF280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FDF2FC-A46D-5C42-A480-F2534E350E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559F94B-E0B4-3AD6-1402-B01D508C57E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32625" y="1828800"/>
            <a:ext cx="4184650" cy="32623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Graphic Here</a:t>
            </a:r>
          </a:p>
        </p:txBody>
      </p:sp>
    </p:spTree>
    <p:extLst>
      <p:ext uri="{BB962C8B-B14F-4D97-AF65-F5344CB8AC3E}">
        <p14:creationId xmlns:p14="http://schemas.microsoft.com/office/powerpoint/2010/main" val="2498878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E0A5AF-5D49-A2C0-E363-502A18845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E23D5-7226-14AF-C891-AC3AFC99F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D8497-EC8B-5075-9AA6-CD767EF69E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tx2"/>
                </a:solidFill>
                <a:latin typeface="Nunito Sans" pitchFamily="2" charset="77"/>
              </a:defRPr>
            </a:lvl1pPr>
          </a:lstStyle>
          <a:p>
            <a:fld id="{79FDF2FC-A46D-5C42-A480-F2534E350E6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40919D2-AF56-2941-4DD0-3F2CD69E0BCD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rcRect/>
          <a:stretch/>
        </p:blipFill>
        <p:spPr>
          <a:xfrm>
            <a:off x="831824" y="6176783"/>
            <a:ext cx="1047775" cy="54469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1F34D2C-FC1F-B1F5-E303-886C0BC70A39}"/>
              </a:ext>
            </a:extLst>
          </p:cNvPr>
          <p:cNvCxnSpPr>
            <a:cxnSpLocks/>
          </p:cNvCxnSpPr>
          <p:nvPr userDrawn="1"/>
        </p:nvCxnSpPr>
        <p:spPr>
          <a:xfrm>
            <a:off x="-10160" y="6557886"/>
            <a:ext cx="782320" cy="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954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1" r:id="rId3"/>
    <p:sldLayoutId id="2147483666" r:id="rId4"/>
    <p:sldLayoutId id="2147483669" r:id="rId5"/>
    <p:sldLayoutId id="2147483667" r:id="rId6"/>
    <p:sldLayoutId id="2147483668" r:id="rId7"/>
    <p:sldLayoutId id="2147483671" r:id="rId8"/>
    <p:sldLayoutId id="2147483670" r:id="rId9"/>
    <p:sldLayoutId id="2147483662" r:id="rId10"/>
    <p:sldLayoutId id="2147483663" r:id="rId11"/>
    <p:sldLayoutId id="2147483664" r:id="rId12"/>
    <p:sldLayoutId id="2147483665" r:id="rId13"/>
    <p:sldLayoutId id="2147483650" r:id="rId14"/>
    <p:sldLayoutId id="2147483672" r:id="rId15"/>
    <p:sldLayoutId id="2147483673" r:id="rId16"/>
    <p:sldLayoutId id="2147483652" r:id="rId17"/>
    <p:sldLayoutId id="2147483653" r:id="rId18"/>
    <p:sldLayoutId id="2147483654" r:id="rId19"/>
    <p:sldLayoutId id="2147483674" r:id="rId20"/>
    <p:sldLayoutId id="2147483655" r:id="rId21"/>
    <p:sldLayoutId id="2147483660" r:id="rId22"/>
    <p:sldLayoutId id="2147483656" r:id="rId23"/>
    <p:sldLayoutId id="2147483657" r:id="rId24"/>
    <p:sldLayoutId id="2147483658" r:id="rId25"/>
    <p:sldLayoutId id="2147483659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2"/>
          </a:solidFill>
          <a:latin typeface="Raleway Black" panose="020B00030301010600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Raleway" panose="020B00030301010600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Raleway" panose="020B00030301010600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Raleway" panose="020B00030301010600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Raleway" panose="020B00030301010600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Raleway" panose="020B00030301010600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8BE48-F0B4-A2EA-F83D-49F212C937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400" dirty="0"/>
              <a:t>Tradeshows &amp; Activations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771249-3EC1-2806-8D56-82F02032F4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Domestic &amp; International Trade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A4033B-BC26-7520-B109-0ECE24817158}"/>
              </a:ext>
            </a:extLst>
          </p:cNvPr>
          <p:cNvSpPr/>
          <p:nvPr/>
        </p:nvSpPr>
        <p:spPr>
          <a:xfrm>
            <a:off x="0" y="4858626"/>
            <a:ext cx="2265679" cy="3828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35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3EBC2EE-0941-B9C9-34F2-9E0DEDAB9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i="0" kern="1200" dirty="0"/>
              <a:t>Visitor Volume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2D230A-6A92-7344-7E91-9C987803E10A}"/>
              </a:ext>
            </a:extLst>
          </p:cNvPr>
          <p:cNvSpPr txBox="1"/>
          <p:nvPr/>
        </p:nvSpPr>
        <p:spPr>
          <a:xfrm>
            <a:off x="1894546" y="6581001"/>
            <a:ext cx="22302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LVCVA, RSCVA, </a:t>
            </a:r>
            <a:r>
              <a:rPr lang="en-US" sz="1200" dirty="0" err="1"/>
              <a:t>OmniTrak</a:t>
            </a:r>
            <a:endParaRPr lang="en-US" sz="12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B85F703-F416-F097-B50A-8C930E94F64A}"/>
              </a:ext>
            </a:extLst>
          </p:cNvPr>
          <p:cNvGraphicFramePr>
            <a:graphicFrameLocks/>
          </p:cNvGraphicFramePr>
          <p:nvPr/>
        </p:nvGraphicFramePr>
        <p:xfrm>
          <a:off x="878840" y="1690688"/>
          <a:ext cx="10515600" cy="4797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17284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3EBC2EE-0941-B9C9-34F2-9E0DEDAB9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i="0" kern="1200" dirty="0"/>
              <a:t>Room Tax Collections (State Portion)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2D230A-6A92-7344-7E91-9C987803E10A}"/>
              </a:ext>
            </a:extLst>
          </p:cNvPr>
          <p:cNvSpPr txBox="1"/>
          <p:nvPr/>
        </p:nvSpPr>
        <p:spPr>
          <a:xfrm>
            <a:off x="2117570" y="6488668"/>
            <a:ext cx="26722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Nevada Department of Taxation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B85F703-F416-F097-B50A-8C930E94F64A}"/>
              </a:ext>
            </a:extLst>
          </p:cNvPr>
          <p:cNvGraphicFramePr>
            <a:graphicFrameLocks/>
          </p:cNvGraphicFramePr>
          <p:nvPr/>
        </p:nvGraphicFramePr>
        <p:xfrm>
          <a:off x="797560" y="1690688"/>
          <a:ext cx="10596880" cy="4797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67273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E3CF2-3C8D-97D2-45F4-5FF2BE4F8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 Market Segments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77038-90CA-7FBA-31B8-69C2249B60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947668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Domestic</a:t>
            </a:r>
            <a:r>
              <a:rPr lang="en-US" dirty="0"/>
              <a:t> – US travel advisors &amp; Tour Operators ex: Pleasant Holidays, AAA vacations, Southwest Vacations, ALG, etc.</a:t>
            </a:r>
          </a:p>
          <a:p>
            <a:r>
              <a:rPr lang="en-US" b="1" dirty="0"/>
              <a:t>International </a:t>
            </a:r>
            <a:r>
              <a:rPr lang="en-US" dirty="0"/>
              <a:t>– International travel advisors &amp; Tour Operators ex: TUI, Qantas Vacations, Holiday World, FTI, Trailfinders, etc. </a:t>
            </a:r>
          </a:p>
          <a:p>
            <a:r>
              <a:rPr lang="en-US" b="1" dirty="0"/>
              <a:t>Receptive</a:t>
            </a:r>
            <a:r>
              <a:rPr lang="en-US" dirty="0"/>
              <a:t> – Inbound tour operators and consolidators for domestic &amp; International ex: Hotelbeds, ATI, </a:t>
            </a:r>
            <a:r>
              <a:rPr lang="en-US" dirty="0" err="1"/>
              <a:t>Bonotel</a:t>
            </a:r>
            <a:r>
              <a:rPr lang="en-US" dirty="0"/>
              <a:t>, New World Travel, American Ring etc. </a:t>
            </a:r>
          </a:p>
          <a:p>
            <a:r>
              <a:rPr lang="en-US" b="1" dirty="0"/>
              <a:t>Motorcoach </a:t>
            </a:r>
            <a:r>
              <a:rPr lang="en-US" dirty="0"/>
              <a:t>– bus tour operators who service primarily domestic, however they will handle some international clients ex: Contiki, Globus, Cosmos etc. </a:t>
            </a:r>
          </a:p>
          <a:p>
            <a:r>
              <a:rPr lang="en-US" b="1" dirty="0"/>
              <a:t>Local/DMC </a:t>
            </a:r>
            <a:r>
              <a:rPr lang="en-US" dirty="0"/>
              <a:t>– domestic operators and international </a:t>
            </a:r>
            <a:r>
              <a:rPr lang="en-US" dirty="0" err="1"/>
              <a:t>receptives</a:t>
            </a:r>
            <a:r>
              <a:rPr lang="en-US" dirty="0"/>
              <a:t> that have a presence in Nevada, such as: JTB, NTA, </a:t>
            </a:r>
            <a:r>
              <a:rPr lang="en-US" dirty="0" err="1"/>
              <a:t>AlliedTpro</a:t>
            </a:r>
            <a:r>
              <a:rPr lang="en-US" dirty="0"/>
              <a:t>, ALG, </a:t>
            </a:r>
            <a:r>
              <a:rPr lang="en-US" dirty="0" err="1"/>
              <a:t>Bramer</a:t>
            </a:r>
            <a:r>
              <a:rPr lang="en-US" dirty="0"/>
              <a:t> Tours, Scenic Tours and Hello Las Vegas</a:t>
            </a:r>
          </a:p>
        </p:txBody>
      </p:sp>
    </p:spTree>
    <p:extLst>
      <p:ext uri="{BB962C8B-B14F-4D97-AF65-F5344CB8AC3E}">
        <p14:creationId xmlns:p14="http://schemas.microsoft.com/office/powerpoint/2010/main" val="1068662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A8A51DF-B723-195A-D307-72DB7C289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4273"/>
            <a:ext cx="10515600" cy="1325563"/>
          </a:xfrm>
        </p:spPr>
        <p:txBody>
          <a:bodyPr/>
          <a:lstStyle/>
          <a:p>
            <a:r>
              <a:rPr lang="en-US" dirty="0"/>
              <a:t>FY 2024 Q1 &amp; 2 Initiatives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AB67C79-B07F-25F6-AEF1-32B949486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838" y="989206"/>
            <a:ext cx="8898567" cy="54302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009FA2B-A1C9-91F7-D12D-B5A7D2B069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950" y="5461193"/>
            <a:ext cx="1590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479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A8A51DF-B723-195A-D307-72DB7C289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 2024 Q3  Initiatives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66B7A9E-3C59-D7CA-606A-BA958CCB5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294" y="5405437"/>
            <a:ext cx="1590675" cy="6191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791156-47C5-777E-F3C9-EE847E3908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4841" y="1386051"/>
            <a:ext cx="7751188" cy="494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91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A8A51DF-B723-195A-D307-72DB7C289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 2024 Q4  Initiatives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624E670E-ED7D-7CB7-2832-7A107F6E66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593154"/>
              </p:ext>
            </p:extLst>
          </p:nvPr>
        </p:nvGraphicFramePr>
        <p:xfrm>
          <a:off x="284822" y="5408613"/>
          <a:ext cx="15811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581238" imgH="609514" progId="Excel.Sheet.12">
                  <p:embed/>
                </p:oleObj>
              </mc:Choice>
              <mc:Fallback>
                <p:oleObj name="Worksheet" r:id="rId3" imgW="1581238" imgH="60951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4822" y="5408613"/>
                        <a:ext cx="158115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4119C3C-25F6-11C5-9112-FB14A25BAE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1705" y="1434805"/>
            <a:ext cx="7633243" cy="444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96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A49CE-DC60-CC33-445C-059C4F707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NV Trailblazers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3CFC9-563A-99CE-20D4-527ADBA33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7C045A-75D0-45C6-7C8F-59C0716E70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70" r="1333" b="6222"/>
          <a:stretch/>
        </p:blipFill>
        <p:spPr>
          <a:xfrm>
            <a:off x="838200" y="1416521"/>
            <a:ext cx="10515600" cy="47604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899577-E3E6-5B5F-8F78-75444867CC31}"/>
              </a:ext>
            </a:extLst>
          </p:cNvPr>
          <p:cNvSpPr txBox="1"/>
          <p:nvPr/>
        </p:nvSpPr>
        <p:spPr>
          <a:xfrm>
            <a:off x="2748642" y="6313152"/>
            <a:ext cx="10037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Training </a:t>
            </a:r>
            <a:r>
              <a:rPr lang="en-US" i="1" dirty="0">
                <a:solidFill>
                  <a:prstClr val="black"/>
                </a:solidFill>
                <a:latin typeface="Raleway" pitchFamily="2" charset="0"/>
              </a:rPr>
              <a:t>platform for tour operators, wholesalers, agents, airlines &amp; </a:t>
            </a:r>
            <a:r>
              <a:rPr lang="en-US" i="1" dirty="0" err="1">
                <a:solidFill>
                  <a:prstClr val="black"/>
                </a:solidFill>
                <a:latin typeface="Raleway" pitchFamily="2" charset="0"/>
              </a:rPr>
              <a:t>receptives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665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0D4A-565B-5CCF-595B-FCE2DA53E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NV Trailblazers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0465E-4B99-E2B0-59B1-CA5CC45EA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Online &amp; offline training available 24/7</a:t>
            </a:r>
          </a:p>
          <a:p>
            <a:pPr lvl="1"/>
            <a:r>
              <a:rPr lang="en-US" dirty="0"/>
              <a:t>Total of 1,023 registrants (domestic &amp; international) </a:t>
            </a:r>
          </a:p>
          <a:p>
            <a:pPr lvl="1"/>
            <a:r>
              <a:rPr lang="en-US" dirty="0"/>
              <a:t>402 completed the certification </a:t>
            </a:r>
          </a:p>
          <a:p>
            <a:r>
              <a:rPr lang="en-US" dirty="0"/>
              <a:t>Mobile and desktop access</a:t>
            </a:r>
          </a:p>
          <a:p>
            <a:r>
              <a:rPr lang="en-US" dirty="0"/>
              <a:t>English and Spanish versions</a:t>
            </a:r>
          </a:p>
          <a:p>
            <a:r>
              <a:rPr lang="en-US" dirty="0"/>
              <a:t>Incentive program</a:t>
            </a:r>
          </a:p>
          <a:p>
            <a:pPr lvl="1"/>
            <a:r>
              <a:rPr lang="en-US" dirty="0"/>
              <a:t>Quarterly prize drawings</a:t>
            </a:r>
          </a:p>
          <a:p>
            <a:pPr lvl="1"/>
            <a:r>
              <a:rPr lang="en-US" dirty="0"/>
              <a:t>Qualify for FAMs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60394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323232"/>
      </a:dk2>
      <a:lt2>
        <a:srgbClr val="F4EDD6"/>
      </a:lt2>
      <a:accent1>
        <a:srgbClr val="377187"/>
      </a:accent1>
      <a:accent2>
        <a:srgbClr val="DAB84F"/>
      </a:accent2>
      <a:accent3>
        <a:srgbClr val="A1B786"/>
      </a:accent3>
      <a:accent4>
        <a:srgbClr val="C86916"/>
      </a:accent4>
      <a:accent5>
        <a:srgbClr val="48586D"/>
      </a:accent5>
      <a:accent6>
        <a:srgbClr val="96BACB"/>
      </a:accent6>
      <a:hlink>
        <a:srgbClr val="C86916"/>
      </a:hlink>
      <a:folHlink>
        <a:srgbClr val="A1433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19b7792-a713-41ea-b4ae-8a0a532aa20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08039A0FCD31489DAD172FBB6670EF" ma:contentTypeVersion="14" ma:contentTypeDescription="Create a new document." ma:contentTypeScope="" ma:versionID="7f3198b730058626cca2e1cd8d5fad1a">
  <xsd:schema xmlns:xsd="http://www.w3.org/2001/XMLSchema" xmlns:xs="http://www.w3.org/2001/XMLSchema" xmlns:p="http://schemas.microsoft.com/office/2006/metadata/properties" xmlns:ns2="e19b7792-a713-41ea-b4ae-8a0a532aa207" xmlns:ns3="63d73bca-cd54-4b2c-905c-347fd4aae998" targetNamespace="http://schemas.microsoft.com/office/2006/metadata/properties" ma:root="true" ma:fieldsID="e35b1b7463f0826f7fb5ad50bfd63fbe" ns2:_="" ns3:_="">
    <xsd:import namespace="e19b7792-a713-41ea-b4ae-8a0a532aa207"/>
    <xsd:import namespace="63d73bca-cd54-4b2c-905c-347fd4aae9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9b7792-a713-41ea-b4ae-8a0a532aa2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13bb73f-e2d2-482b-8e61-3bf6a9fa62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d73bca-cd54-4b2c-905c-347fd4aae99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A5B2C0-D345-4440-8406-8B316DB7E6B9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elements/1.1/"/>
    <ds:schemaRef ds:uri="http://purl.org/dc/terms/"/>
    <ds:schemaRef ds:uri="63d73bca-cd54-4b2c-905c-347fd4aae998"/>
    <ds:schemaRef ds:uri="http://schemas.openxmlformats.org/package/2006/metadata/core-properties"/>
    <ds:schemaRef ds:uri="e19b7792-a713-41ea-b4ae-8a0a532aa207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502996A-1885-41F1-98BF-5D86732C69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4FB2CF-57D0-4E5C-AB3F-B3890AA837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9b7792-a713-41ea-b4ae-8a0a532aa207"/>
    <ds:schemaRef ds:uri="63d73bca-cd54-4b2c-905c-347fd4aae9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6830</TotalTime>
  <Words>240</Words>
  <Application>Microsoft Office PowerPoint</Application>
  <PresentationFormat>Widescreen</PresentationFormat>
  <Paragraphs>32</Paragraphs>
  <Slides>9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Marydale</vt:lpstr>
      <vt:lpstr>Microbrew Three</vt:lpstr>
      <vt:lpstr>Nunito Sans</vt:lpstr>
      <vt:lpstr>Raleway</vt:lpstr>
      <vt:lpstr>Raleway Black</vt:lpstr>
      <vt:lpstr>Raleway ExtraBold</vt:lpstr>
      <vt:lpstr>Office Theme</vt:lpstr>
      <vt:lpstr>Worksheet</vt:lpstr>
      <vt:lpstr>Tradeshows &amp; Activations</vt:lpstr>
      <vt:lpstr>Visitor Volume</vt:lpstr>
      <vt:lpstr>Room Tax Collections (State Portion)</vt:lpstr>
      <vt:lpstr>Trade Market Segments </vt:lpstr>
      <vt:lpstr>FY 2024 Q1 &amp; 2 Initiatives</vt:lpstr>
      <vt:lpstr>FY 2024 Q3  Initiatives</vt:lpstr>
      <vt:lpstr>FY 2024 Q4  Initiatives</vt:lpstr>
      <vt:lpstr>NV Trailblazers</vt:lpstr>
      <vt:lpstr>NV Trailblazers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Mowers</dc:creator>
  <cp:lastModifiedBy>Yennifer Diaz</cp:lastModifiedBy>
  <cp:revision>54</cp:revision>
  <dcterms:created xsi:type="dcterms:W3CDTF">2022-07-11T22:37:34Z</dcterms:created>
  <dcterms:modified xsi:type="dcterms:W3CDTF">2023-08-23T20:49:57Z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0x0101005008039A0FCD31489DAD172FBB6670EF</vt:lpwstr>
  </property>
  <property fmtid="{D5CDD505-2E9C-101B-9397-08002B2CF9AE}" pid="3" name="MediaServiceImageTags">
    <vt:lpwstr/>
  </property>
</Properties>
</file>