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75" r:id="rId6"/>
    <p:sldId id="276" r:id="rId7"/>
    <p:sldId id="281" r:id="rId8"/>
    <p:sldId id="278" r:id="rId9"/>
    <p:sldId id="283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" y="1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E3DA-B015-4A02-9CC1-EC267FA99230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F0C-85C3-40F6-9AEB-267EEA3E7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03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E3DA-B015-4A02-9CC1-EC267FA99230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F0C-85C3-40F6-9AEB-267EEA3E7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2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E3DA-B015-4A02-9CC1-EC267FA99230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F0C-85C3-40F6-9AEB-267EEA3E7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6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E3DA-B015-4A02-9CC1-EC267FA99230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F0C-85C3-40F6-9AEB-267EEA3E7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9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E3DA-B015-4A02-9CC1-EC267FA99230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F0C-85C3-40F6-9AEB-267EEA3E7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2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E3DA-B015-4A02-9CC1-EC267FA99230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F0C-85C3-40F6-9AEB-267EEA3E7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5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E3DA-B015-4A02-9CC1-EC267FA99230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F0C-85C3-40F6-9AEB-267EEA3E7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3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E3DA-B015-4A02-9CC1-EC267FA99230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F0C-85C3-40F6-9AEB-267EEA3E7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3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E3DA-B015-4A02-9CC1-EC267FA99230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F0C-85C3-40F6-9AEB-267EEA3E7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9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E3DA-B015-4A02-9CC1-EC267FA99230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F0C-85C3-40F6-9AEB-267EEA3E7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38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E3DA-B015-4A02-9CC1-EC267FA99230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F0C-85C3-40F6-9AEB-267EEA3E7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33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8E3DA-B015-4A02-9CC1-EC267FA99230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20F0C-85C3-40F6-9AEB-267EEA3E7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5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1624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Presentation to the </a:t>
            </a:r>
            <a:br>
              <a:rPr lang="en-US" dirty="0" smtClean="0"/>
            </a:br>
            <a:r>
              <a:rPr lang="en-US" dirty="0" smtClean="0"/>
              <a:t>Nevada Commission on Tourism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42019"/>
            <a:ext cx="9144000" cy="1287402"/>
          </a:xfrm>
        </p:spPr>
        <p:txBody>
          <a:bodyPr/>
          <a:lstStyle/>
          <a:p>
            <a:r>
              <a:rPr lang="en-US" dirty="0" smtClean="0"/>
              <a:t>Mary Beth Sewald, Vice Chairman</a:t>
            </a:r>
          </a:p>
          <a:p>
            <a:r>
              <a:rPr lang="en-US" dirty="0" smtClean="0"/>
              <a:t>Reno Air Racing Association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056" y="613065"/>
            <a:ext cx="3158836" cy="236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9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4843"/>
            <a:ext cx="12199814" cy="12231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6" y="5723165"/>
            <a:ext cx="1395352" cy="10465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7648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b="1" dirty="0" smtClean="0"/>
              <a:t>THANK YOU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0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4843"/>
            <a:ext cx="12199814" cy="12231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491" y="433841"/>
            <a:ext cx="3792585" cy="3428858"/>
          </a:xfrm>
        </p:spPr>
        <p:txBody>
          <a:bodyPr anchor="t" anchorCtr="0"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b="1" dirty="0" smtClean="0"/>
              <a:t>Welcome</a:t>
            </a:r>
            <a:br>
              <a:rPr lang="en-US" b="1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6600" b="1" dirty="0"/>
          </a:p>
        </p:txBody>
      </p:sp>
      <p:sp>
        <p:nvSpPr>
          <p:cNvPr id="4" name="Rectangle 3"/>
          <p:cNvSpPr/>
          <p:nvPr/>
        </p:nvSpPr>
        <p:spPr>
          <a:xfrm>
            <a:off x="7762389" y="0"/>
            <a:ext cx="4429612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6" y="5723165"/>
            <a:ext cx="1395352" cy="1046514"/>
          </a:xfrm>
          <a:prstGeom prst="rect">
            <a:avLst/>
          </a:prstGeom>
        </p:spPr>
      </p:pic>
      <p:pic>
        <p:nvPicPr>
          <p:cNvPr id="6" name="Picture 2" descr="Z:\AE\RARA\2016 Photos\Marilyn Newton\MarilynNewton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252" y="683806"/>
            <a:ext cx="7921203" cy="488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6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4843"/>
            <a:ext cx="12199814" cy="12231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6" y="5723165"/>
            <a:ext cx="1395352" cy="10465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Economic Impact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76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“The methodology used in both 2014 and 2016 was not only consistent across years, but has generated reliable data for seven other events in the Reno-Tahoe area since 2013.”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“The design and implementation of the study is based on best survey research practices.”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“Random sampling and neutral survey language are examples of best practices used consistently to produce valid and reliable data across all events participating in the UNR special event project.”*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100" dirty="0" smtClean="0"/>
              <a:t>*Special Event Report: 2016 National Championship Air Races, University of Nevada, Reno Center for Economic Development</a:t>
            </a:r>
          </a:p>
        </p:txBody>
      </p:sp>
    </p:spTree>
    <p:extLst>
      <p:ext uri="{BB962C8B-B14F-4D97-AF65-F5344CB8AC3E}">
        <p14:creationId xmlns:p14="http://schemas.microsoft.com/office/powerpoint/2010/main" val="150175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4843"/>
            <a:ext cx="12199814" cy="12231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6" y="5723165"/>
            <a:ext cx="1395352" cy="10465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2016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76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Attendance in 2016 was up 11.4% over 2014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Average length of stay: 3.7 days</a:t>
            </a:r>
          </a:p>
          <a:p>
            <a:r>
              <a:rPr lang="en-US" dirty="0" smtClean="0"/>
              <a:t>65.1% of non-locals visited the area only because of NCAR</a:t>
            </a:r>
          </a:p>
          <a:p>
            <a:r>
              <a:rPr lang="en-US" dirty="0" smtClean="0"/>
              <a:t>69.2% of non-local attendees plan to attend NCAR at least six weeks in advance</a:t>
            </a:r>
          </a:p>
          <a:p>
            <a:r>
              <a:rPr lang="en-US" dirty="0" smtClean="0"/>
              <a:t>Hotel lodging accounted for 73.7% of all non-local lodging</a:t>
            </a:r>
          </a:p>
          <a:p>
            <a:r>
              <a:rPr lang="en-US" dirty="0" smtClean="0"/>
              <a:t>29.8% of non-locals traveled to the Air Races via air</a:t>
            </a:r>
          </a:p>
          <a:p>
            <a:r>
              <a:rPr lang="en-US" dirty="0" smtClean="0"/>
              <a:t>Economic Impact: </a:t>
            </a:r>
            <a:r>
              <a:rPr lang="en-US" b="1" dirty="0" smtClean="0"/>
              <a:t>Average total spending for all respondents is $2,224.43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973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4843"/>
            <a:ext cx="12199814" cy="12231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6" y="5723165"/>
            <a:ext cx="1395352" cy="10465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Total Economic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7648"/>
          </a:xfrm>
        </p:spPr>
        <p:txBody>
          <a:bodyPr>
            <a:normAutofit/>
          </a:bodyPr>
          <a:lstStyle/>
          <a:p>
            <a:r>
              <a:rPr lang="en-US" dirty="0" smtClean="0"/>
              <a:t>In 2016, The National Championship Air Races had a total economic impact of </a:t>
            </a:r>
            <a:r>
              <a:rPr lang="en-US" sz="3500" b="1" dirty="0" smtClean="0"/>
              <a:t>$91.7 million</a:t>
            </a:r>
          </a:p>
          <a:p>
            <a:pPr marL="0" indent="0" algn="ctr">
              <a:buNone/>
            </a:pPr>
            <a:endParaRPr lang="en-US" sz="3500" b="1" dirty="0" smtClean="0"/>
          </a:p>
          <a:p>
            <a:r>
              <a:rPr lang="en-US" dirty="0" smtClean="0"/>
              <a:t>In 2014, NCAR had a total economic impact of $66.4 million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$25.3 million increase from 2014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18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4843"/>
            <a:ext cx="12199814" cy="12231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6" y="5723165"/>
            <a:ext cx="1395352" cy="10465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Demographics of Non-Local Attendees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7648"/>
          </a:xfrm>
        </p:spPr>
        <p:txBody>
          <a:bodyPr/>
          <a:lstStyle/>
          <a:p>
            <a:r>
              <a:rPr lang="en-US" dirty="0" smtClean="0"/>
              <a:t>84.6% are between ages 25 and 64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54.3% have a household income of $100,000 or more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95.9% have completed education above the high school level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521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4843"/>
            <a:ext cx="12199814" cy="12231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6" y="5723165"/>
            <a:ext cx="1395352" cy="10465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2016 Economic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941" y="1555335"/>
            <a:ext cx="11544495" cy="38479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Total dollars spent by type for non-locals who visited only because of NCAR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165435"/>
              </p:ext>
            </p:extLst>
          </p:nvPr>
        </p:nvGraphicFramePr>
        <p:xfrm>
          <a:off x="2035907" y="2433098"/>
          <a:ext cx="8128000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778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 Economic Impact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7788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$11.9M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7788">
                <a:tc>
                  <a:txBody>
                    <a:bodyPr/>
                    <a:lstStyle/>
                    <a:p>
                      <a:r>
                        <a:rPr lang="en-US" dirty="0" smtClean="0"/>
                        <a:t>Gaming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$7.7M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7788">
                <a:tc>
                  <a:txBody>
                    <a:bodyPr/>
                    <a:lstStyle/>
                    <a:p>
                      <a:r>
                        <a:rPr lang="en-US" dirty="0" smtClean="0"/>
                        <a:t>Food &amp; Drink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$13.4M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7788">
                <a:tc>
                  <a:txBody>
                    <a:bodyPr/>
                    <a:lstStyle/>
                    <a:p>
                      <a:r>
                        <a:rPr lang="en-US" dirty="0" smtClean="0"/>
                        <a:t>Shopping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$6.9M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7788">
                <a:tc>
                  <a:txBody>
                    <a:bodyPr/>
                    <a:lstStyle/>
                    <a:p>
                      <a:r>
                        <a:rPr lang="en-US" dirty="0" smtClean="0"/>
                        <a:t>Entertainment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$14.6M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788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$24.3M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1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4843"/>
            <a:ext cx="12199814" cy="12231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6" y="5723165"/>
            <a:ext cx="1395352" cy="10465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Job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7648"/>
          </a:xfrm>
        </p:spPr>
        <p:txBody>
          <a:bodyPr/>
          <a:lstStyle/>
          <a:p>
            <a:r>
              <a:rPr lang="en-US" dirty="0" smtClean="0"/>
              <a:t>Direct spending supports 708 full-time jobs for a year</a:t>
            </a:r>
          </a:p>
          <a:p>
            <a:r>
              <a:rPr lang="en-US" dirty="0" smtClean="0"/>
              <a:t>Secondary spending supports 292 full-time jobs for a year</a:t>
            </a:r>
          </a:p>
          <a:p>
            <a:r>
              <a:rPr lang="en-US" dirty="0" smtClean="0"/>
              <a:t>Total employment impact: 1,000 full-time jobs for a year</a:t>
            </a:r>
          </a:p>
          <a:p>
            <a:pPr lvl="1"/>
            <a:r>
              <a:rPr lang="en-US" dirty="0" smtClean="0"/>
              <a:t>Direct Impact		708.3</a:t>
            </a:r>
          </a:p>
          <a:p>
            <a:pPr lvl="1"/>
            <a:r>
              <a:rPr lang="en-US" dirty="0" smtClean="0"/>
              <a:t>Indirect Impact 		158.1</a:t>
            </a:r>
          </a:p>
          <a:p>
            <a:pPr lvl="1"/>
            <a:r>
              <a:rPr lang="en-US" dirty="0" smtClean="0"/>
              <a:t>Induced Impact		133.7</a:t>
            </a:r>
          </a:p>
          <a:p>
            <a:pPr lvl="1"/>
            <a:r>
              <a:rPr lang="en-US" dirty="0" smtClean="0"/>
              <a:t>Total Impact 		1,001.2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242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8520953" cy="1690688"/>
          </a:xfrm>
        </p:spPr>
        <p:txBody>
          <a:bodyPr>
            <a:normAutofit fontScale="90000"/>
          </a:bodyPr>
          <a:lstStyle/>
          <a:p>
            <a:pPr marL="1563370" marR="0" indent="-1337310" algn="ctr">
              <a:lnSpc>
                <a:spcPts val="3600"/>
              </a:lnSpc>
              <a:spcBef>
                <a:spcPts val="5"/>
              </a:spcBef>
              <a:spcAft>
                <a:spcPts val="0"/>
              </a:spcAft>
            </a:pPr>
            <a:r>
              <a:rPr lang="en-US" b="1" i="1" dirty="0" smtClean="0">
                <a:ln w="9525" cap="flat" cmpd="sng" algn="ctr">
                  <a:solidFill>
                    <a:srgbClr val="BFBFBF">
                      <a:alpha val="50000"/>
                    </a:srgbClr>
                  </a:solidFill>
                  <a:prstDash val="solid"/>
                  <a:round/>
                </a:ln>
                <a:solidFill>
                  <a:srgbClr val="D9D9D9"/>
                </a:solidFill>
                <a:effectLst>
                  <a:outerShdw dist="25400" dir="2700000" sx="0" sy="0">
                    <a:srgbClr val="000000">
                      <a:alpha val="50000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i="1" dirty="0" smtClean="0">
                <a:ln w="9525" cap="flat" cmpd="sng" algn="ctr">
                  <a:solidFill>
                    <a:srgbClr val="BFBFBF">
                      <a:alpha val="50000"/>
                    </a:srgbClr>
                  </a:solidFill>
                  <a:prstDash val="solid"/>
                  <a:round/>
                </a:ln>
                <a:solidFill>
                  <a:srgbClr val="D9D9D9"/>
                </a:solidFill>
                <a:effectLst>
                  <a:outerShdw dist="25400" dir="2700000" sx="0" sy="0">
                    <a:srgbClr val="000000">
                      <a:alpha val="50000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i="1" dirty="0" smtClean="0">
                <a:ln w="9525" cap="flat" cmpd="sng" algn="ctr">
                  <a:solidFill>
                    <a:srgbClr val="BFBFBF">
                      <a:alpha val="50000"/>
                    </a:srgbClr>
                  </a:solidFill>
                  <a:prstDash val="solid"/>
                  <a:round/>
                </a:ln>
                <a:solidFill>
                  <a:srgbClr val="D9D9D9"/>
                </a:solidFill>
                <a:effectLst>
                  <a:outerShdw dist="25400" dir="2700000" sx="0" sy="0">
                    <a:srgbClr val="000000">
                      <a:alpha val="50000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i="1" dirty="0" smtClean="0">
                <a:ln w="9525" cap="flat" cmpd="sng" algn="ctr">
                  <a:solidFill>
                    <a:srgbClr val="BFBFBF">
                      <a:alpha val="50000"/>
                    </a:srgbClr>
                  </a:solidFill>
                  <a:prstDash val="solid"/>
                  <a:round/>
                </a:ln>
                <a:solidFill>
                  <a:srgbClr val="D9D9D9"/>
                </a:solidFill>
                <a:effectLst>
                  <a:outerShdw dist="25400" dir="2700000" sx="0" sy="0">
                    <a:srgbClr val="000000">
                      <a:alpha val="50000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i="1" dirty="0">
                <a:ln w="9525" cap="flat" cmpd="sng" algn="ctr">
                  <a:solidFill>
                    <a:srgbClr val="BFBFBF">
                      <a:alpha val="50000"/>
                    </a:srgbClr>
                  </a:solidFill>
                  <a:prstDash val="solid"/>
                  <a:round/>
                </a:ln>
                <a:solidFill>
                  <a:srgbClr val="D9D9D9"/>
                </a:solidFill>
                <a:effectLst>
                  <a:outerShdw dist="25400" dir="2700000" sx="0" sy="0">
                    <a:srgbClr val="000000">
                      <a:alpha val="50000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i="1" dirty="0">
                <a:ln w="9525" cap="flat" cmpd="sng" algn="ctr">
                  <a:solidFill>
                    <a:srgbClr val="BFBFBF">
                      <a:alpha val="50000"/>
                    </a:srgbClr>
                  </a:solidFill>
                  <a:prstDash val="solid"/>
                  <a:round/>
                </a:ln>
                <a:solidFill>
                  <a:srgbClr val="D9D9D9"/>
                </a:solidFill>
                <a:effectLst>
                  <a:outerShdw dist="25400" dir="2700000" sx="0" sy="0">
                    <a:srgbClr val="000000">
                      <a:alpha val="50000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i="1" dirty="0" smtClean="0">
                <a:ln w="9525" cap="flat" cmpd="sng" algn="ctr">
                  <a:solidFill>
                    <a:srgbClr val="BFBFBF">
                      <a:alpha val="50000"/>
                    </a:srgbClr>
                  </a:solidFill>
                  <a:prstDash val="solid"/>
                  <a:round/>
                </a:ln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Platinum Sponsorship</a:t>
            </a:r>
            <a:br>
              <a:rPr lang="en-US" sz="4000" b="1" i="1" dirty="0" smtClean="0">
                <a:ln w="9525" cap="flat" cmpd="sng" algn="ctr">
                  <a:solidFill>
                    <a:srgbClr val="BFBFBF">
                      <a:alpha val="50000"/>
                    </a:srgbClr>
                  </a:solidFill>
                  <a:prstDash val="solid"/>
                  <a:round/>
                </a:ln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i="1">
                <a:ln w="9525" cap="flat" cmpd="sng" algn="ctr">
                  <a:solidFill>
                    <a:srgbClr val="BFBFBF">
                      <a:alpha val="50000"/>
                    </a:srgbClr>
                  </a:solidFill>
                  <a:prstDash val="solid"/>
                  <a:round/>
                </a:ln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i="1">
                <a:ln w="9525" cap="flat" cmpd="sng" algn="ctr">
                  <a:solidFill>
                    <a:srgbClr val="BFBFBF">
                      <a:alpha val="50000"/>
                    </a:srgbClr>
                  </a:solidFill>
                  <a:prstDash val="solid"/>
                  <a:round/>
                </a:ln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i="1" smtClean="0">
                <a:ln w="9525" cap="flat" cmpd="sng" algn="ctr">
                  <a:solidFill>
                    <a:srgbClr val="BFBFBF">
                      <a:alpha val="50000"/>
                    </a:srgbClr>
                  </a:solidFill>
                  <a:prstDash val="solid"/>
                  <a:round/>
                </a:ln>
                <a:effectLst>
                  <a:outerShdw dist="25400" dir="2700000" sx="0" sy="0">
                    <a:srgbClr val="000000">
                      <a:alpha val="50000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$40,000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i="1" dirty="0">
                <a:solidFill>
                  <a:srgbClr val="D9D9D9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 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800" b="1" i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 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smtClean="0">
                <a:latin typeface="Calibri (Body)"/>
              </a:rPr>
              <a:t>(</a:t>
            </a:r>
            <a:r>
              <a:rPr lang="en-US" sz="2400" b="1" dirty="0" smtClean="0">
                <a:latin typeface="Calibri (Body)"/>
              </a:rPr>
              <a:t>10) Season Reserved Parking </a:t>
            </a:r>
          </a:p>
          <a:p>
            <a:r>
              <a:rPr lang="en-US" sz="2400" b="1" dirty="0" smtClean="0">
                <a:latin typeface="Calibri (Body)"/>
              </a:rPr>
              <a:t>(6) Daily Scheduled Pylon Visits (Fri, Sat, Sun)</a:t>
            </a:r>
          </a:p>
          <a:p>
            <a:r>
              <a:rPr lang="en-US" sz="2400" b="1" dirty="0" smtClean="0">
                <a:latin typeface="Calibri (Body)"/>
              </a:rPr>
              <a:t>Two-page, 4-color Ad Space in the Official Event Program</a:t>
            </a:r>
          </a:p>
          <a:p>
            <a:r>
              <a:rPr lang="en-US" sz="2400" b="1" dirty="0">
                <a:latin typeface="Calibri (Body)"/>
              </a:rPr>
              <a:t>(</a:t>
            </a:r>
            <a:r>
              <a:rPr lang="en-US" sz="2400" b="1" dirty="0" smtClean="0">
                <a:latin typeface="Calibri (Body)"/>
              </a:rPr>
              <a:t>10) Thirty-second Public Address Announcements</a:t>
            </a:r>
          </a:p>
          <a:p>
            <a:r>
              <a:rPr lang="en-US" sz="2400" b="1" dirty="0" smtClean="0">
                <a:latin typeface="Calibri (Body)"/>
              </a:rPr>
              <a:t>Space to Display (10) 3’ x 10’ Banners</a:t>
            </a:r>
          </a:p>
          <a:p>
            <a:r>
              <a:rPr lang="en-US" sz="2400" b="1" dirty="0" smtClean="0">
                <a:latin typeface="Calibri (Body)"/>
              </a:rPr>
              <a:t>Logo and Link on Website as a Platinum Sponsor</a:t>
            </a:r>
          </a:p>
          <a:p>
            <a:r>
              <a:rPr lang="en-US" sz="2400" b="1" dirty="0" smtClean="0">
                <a:latin typeface="Calibri (Body)"/>
              </a:rPr>
              <a:t>Logo on Sponsor Board</a:t>
            </a:r>
          </a:p>
          <a:p>
            <a:r>
              <a:rPr lang="en-US" sz="2400" b="1" dirty="0" smtClean="0">
                <a:latin typeface="Calibri (Body)"/>
              </a:rPr>
              <a:t>(3) Messaging Opportunities on Facebook and Twitter</a:t>
            </a:r>
          </a:p>
          <a:p>
            <a:r>
              <a:rPr lang="en-US" sz="2400" b="1" dirty="0" smtClean="0">
                <a:latin typeface="Calibri (Body)"/>
              </a:rPr>
              <a:t>Option for large banner placement in GA area</a:t>
            </a:r>
          </a:p>
          <a:p>
            <a:endParaRPr lang="en-US" sz="2400" b="1" dirty="0">
              <a:latin typeface="Calibri (Body)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6" y="5723165"/>
            <a:ext cx="1395352" cy="104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32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2585</TotalTime>
  <Words>417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Calibri</vt:lpstr>
      <vt:lpstr>Calibri (Body)</vt:lpstr>
      <vt:lpstr>Calibri Light</vt:lpstr>
      <vt:lpstr>Times New Roman</vt:lpstr>
      <vt:lpstr>Office Theme</vt:lpstr>
      <vt:lpstr>Presentation to the  Nevada Commission on Tourism</vt:lpstr>
      <vt:lpstr>  Welcome   </vt:lpstr>
      <vt:lpstr>Economic Impact Study</vt:lpstr>
      <vt:lpstr>2016 Results</vt:lpstr>
      <vt:lpstr>Total Economic Impact</vt:lpstr>
      <vt:lpstr>Demographics of Non-Local Attendees</vt:lpstr>
      <vt:lpstr>2016 Economic Impact</vt:lpstr>
      <vt:lpstr>Job Creation</vt:lpstr>
      <vt:lpstr>   Platinum Sponsorship  $40,000     </vt:lpstr>
      <vt:lpstr>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dwanbaugh</dc:creator>
  <cp:lastModifiedBy>Claudia Vecchio</cp:lastModifiedBy>
  <cp:revision>82</cp:revision>
  <cp:lastPrinted>2017-02-14T22:49:07Z</cp:lastPrinted>
  <dcterms:created xsi:type="dcterms:W3CDTF">2016-06-06T18:11:02Z</dcterms:created>
  <dcterms:modified xsi:type="dcterms:W3CDTF">2017-06-21T16:15:00Z</dcterms:modified>
</cp:coreProperties>
</file>