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52" r:id="rId2"/>
    <p:sldId id="432" r:id="rId3"/>
    <p:sldId id="433" r:id="rId4"/>
    <p:sldId id="434" r:id="rId5"/>
    <p:sldId id="435" r:id="rId6"/>
    <p:sldId id="436" r:id="rId7"/>
    <p:sldId id="437" r:id="rId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kle, Allison" initials="MA" lastIdx="3" clrIdx="0">
    <p:extLst>
      <p:ext uri="{19B8F6BF-5375-455C-9EA6-DF929625EA0E}">
        <p15:presenceInfo xmlns:p15="http://schemas.microsoft.com/office/powerpoint/2012/main" userId="S::amerkle@fahlgren.com::43cc84bf-f094-4e2b-ac6e-76e9fb42ae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67386"/>
    <a:srgbClr val="E7E7E7"/>
    <a:srgbClr val="1573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1224"/>
  </p:normalViewPr>
  <p:slideViewPr>
    <p:cSldViewPr snapToGrid="0">
      <p:cViewPr varScale="1">
        <p:scale>
          <a:sx n="101" d="100"/>
          <a:sy n="101" d="100"/>
        </p:scale>
        <p:origin x="9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F4AFF69-E2B6-46FB-A246-8E779963A32C}" type="datetimeFigureOut">
              <a:rPr lang="en-US" smtClean="0"/>
              <a:t>10/24/2023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5B8BD2C-CB52-4455-8013-98DA388795E2}" type="slidenum">
              <a:rPr lang="en-US" smtClean="0"/>
              <a:t>‹#›</a:t>
            </a:fld>
            <a:endParaRPr lang="en-US"/>
          </a:p>
        </p:txBody>
      </p:sp>
    </p:spTree>
    <p:extLst>
      <p:ext uri="{BB962C8B-B14F-4D97-AF65-F5344CB8AC3E}">
        <p14:creationId xmlns:p14="http://schemas.microsoft.com/office/powerpoint/2010/main" val="266881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8BD2C-CB52-4455-8013-98DA388795E2}" type="slidenum">
              <a:rPr lang="en-US" smtClean="0"/>
              <a:t>2</a:t>
            </a:fld>
            <a:endParaRPr lang="en-US"/>
          </a:p>
        </p:txBody>
      </p:sp>
    </p:spTree>
    <p:extLst>
      <p:ext uri="{BB962C8B-B14F-4D97-AF65-F5344CB8AC3E}">
        <p14:creationId xmlns:p14="http://schemas.microsoft.com/office/powerpoint/2010/main" val="266603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8BD2C-CB52-4455-8013-98DA388795E2}" type="slidenum">
              <a:rPr lang="en-US" smtClean="0"/>
              <a:t>3</a:t>
            </a:fld>
            <a:endParaRPr lang="en-US"/>
          </a:p>
        </p:txBody>
      </p:sp>
    </p:spTree>
    <p:extLst>
      <p:ext uri="{BB962C8B-B14F-4D97-AF65-F5344CB8AC3E}">
        <p14:creationId xmlns:p14="http://schemas.microsoft.com/office/powerpoint/2010/main" val="44016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8BD2C-CB52-4455-8013-98DA388795E2}" type="slidenum">
              <a:rPr lang="en-US" smtClean="0"/>
              <a:t>4</a:t>
            </a:fld>
            <a:endParaRPr lang="en-US"/>
          </a:p>
        </p:txBody>
      </p:sp>
    </p:spTree>
    <p:extLst>
      <p:ext uri="{BB962C8B-B14F-4D97-AF65-F5344CB8AC3E}">
        <p14:creationId xmlns:p14="http://schemas.microsoft.com/office/powerpoint/2010/main" val="354262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8BD2C-CB52-4455-8013-98DA388795E2}" type="slidenum">
              <a:rPr lang="en-US" smtClean="0"/>
              <a:t>5</a:t>
            </a:fld>
            <a:endParaRPr lang="en-US"/>
          </a:p>
        </p:txBody>
      </p:sp>
    </p:spTree>
    <p:extLst>
      <p:ext uri="{BB962C8B-B14F-4D97-AF65-F5344CB8AC3E}">
        <p14:creationId xmlns:p14="http://schemas.microsoft.com/office/powerpoint/2010/main" val="252849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8BD2C-CB52-4455-8013-98DA388795E2}" type="slidenum">
              <a:rPr lang="en-US" smtClean="0"/>
              <a:t>6</a:t>
            </a:fld>
            <a:endParaRPr lang="en-US"/>
          </a:p>
        </p:txBody>
      </p:sp>
    </p:spTree>
    <p:extLst>
      <p:ext uri="{BB962C8B-B14F-4D97-AF65-F5344CB8AC3E}">
        <p14:creationId xmlns:p14="http://schemas.microsoft.com/office/powerpoint/2010/main" val="155441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8BD2C-CB52-4455-8013-98DA388795E2}" type="slidenum">
              <a:rPr lang="en-US" smtClean="0"/>
              <a:t>7</a:t>
            </a:fld>
            <a:endParaRPr lang="en-US"/>
          </a:p>
        </p:txBody>
      </p:sp>
    </p:spTree>
    <p:extLst>
      <p:ext uri="{BB962C8B-B14F-4D97-AF65-F5344CB8AC3E}">
        <p14:creationId xmlns:p14="http://schemas.microsoft.com/office/powerpoint/2010/main" val="1819306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8EA8B2-A54E-970A-BA81-0F4D7089450A}"/>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52B3544-76E3-7EF2-C4AF-07A736CD15F5}"/>
              </a:ext>
              <a:ext uri="{C183D7F6-B498-43B3-948B-1728B52AA6E4}">
                <adec:decorative xmlns:adec="http://schemas.microsoft.com/office/drawing/2017/decorative" val="1"/>
              </a:ext>
            </a:extLst>
          </p:cNvPr>
          <p:cNvPicPr>
            <a:picLocks noChangeAspect="1"/>
          </p:cNvPicPr>
          <p:nvPr userDrawn="1"/>
        </p:nvPicPr>
        <p:blipFill>
          <a:blip r:embed="rId2">
            <a:alphaModFix amt="15000"/>
          </a:blip>
          <a:stretch>
            <a:fillRect/>
          </a:stretch>
        </p:blipFill>
        <p:spPr>
          <a:xfrm>
            <a:off x="6439010" y="-794783"/>
            <a:ext cx="6535310" cy="5266944"/>
          </a:xfrm>
          <a:prstGeom prst="rect">
            <a:avLst/>
          </a:prstGeom>
        </p:spPr>
      </p:pic>
      <p:sp>
        <p:nvSpPr>
          <p:cNvPr id="5" name="Title 1">
            <a:extLst>
              <a:ext uri="{FF2B5EF4-FFF2-40B4-BE49-F238E27FC236}">
                <a16:creationId xmlns:a16="http://schemas.microsoft.com/office/drawing/2014/main" id="{37B77A22-B904-9F97-98BC-854F60E7D731}"/>
              </a:ext>
            </a:extLst>
          </p:cNvPr>
          <p:cNvSpPr>
            <a:spLocks noGrp="1"/>
          </p:cNvSpPr>
          <p:nvPr>
            <p:ph type="ctrTitle"/>
          </p:nvPr>
        </p:nvSpPr>
        <p:spPr>
          <a:xfrm>
            <a:off x="782320" y="3512437"/>
            <a:ext cx="9144001" cy="954723"/>
          </a:xfrm>
        </p:spPr>
        <p:txBody>
          <a:bodyPr anchor="b">
            <a:normAutofit/>
          </a:bodyPr>
          <a:lstStyle>
            <a:lvl1pPr algn="l">
              <a:defRPr sz="6600" b="1" i="0">
                <a:solidFill>
                  <a:schemeClr val="bg1"/>
                </a:solidFill>
                <a:latin typeface="Raleway ExtraBold" panose="020B0003030101060003" pitchFamily="34" charset="0"/>
              </a:defRPr>
            </a:lvl1pPr>
          </a:lstStyle>
          <a:p>
            <a:r>
              <a:rPr lang="en-US" dirty="0"/>
              <a:t>Click to edit</a:t>
            </a:r>
          </a:p>
        </p:txBody>
      </p:sp>
      <p:sp>
        <p:nvSpPr>
          <p:cNvPr id="8" name="TextBox 7">
            <a:extLst>
              <a:ext uri="{FF2B5EF4-FFF2-40B4-BE49-F238E27FC236}">
                <a16:creationId xmlns:a16="http://schemas.microsoft.com/office/drawing/2014/main" id="{337B9841-C8A0-2DA7-1135-6368D03A6F50}"/>
              </a:ext>
            </a:extLst>
          </p:cNvPr>
          <p:cNvSpPr txBox="1"/>
          <p:nvPr userDrawn="1"/>
        </p:nvSpPr>
        <p:spPr>
          <a:xfrm>
            <a:off x="782320" y="2725436"/>
            <a:ext cx="3223010" cy="769441"/>
          </a:xfrm>
          <a:prstGeom prst="rect">
            <a:avLst/>
          </a:prstGeom>
          <a:noFill/>
        </p:spPr>
        <p:txBody>
          <a:bodyPr wrap="square" rtlCol="0">
            <a:spAutoFit/>
          </a:bodyPr>
          <a:lstStyle/>
          <a:p>
            <a:r>
              <a:rPr lang="en-US" sz="4400" spc="-150" dirty="0">
                <a:solidFill>
                  <a:schemeClr val="bg1"/>
                </a:solidFill>
                <a:latin typeface="Microbrew Three" panose="02000506000000020004" pitchFamily="2" charset="77"/>
              </a:rPr>
              <a:t>TRAVEL NEVADA</a:t>
            </a:r>
          </a:p>
        </p:txBody>
      </p:sp>
      <p:cxnSp>
        <p:nvCxnSpPr>
          <p:cNvPr id="9" name="Straight Connector 8">
            <a:extLst>
              <a:ext uri="{FF2B5EF4-FFF2-40B4-BE49-F238E27FC236}">
                <a16:creationId xmlns:a16="http://schemas.microsoft.com/office/drawing/2014/main" id="{3C6F34EB-0BC4-FED4-9E58-C360DA71B571}"/>
              </a:ext>
            </a:extLst>
          </p:cNvPr>
          <p:cNvCxnSpPr/>
          <p:nvPr userDrawn="1"/>
        </p:nvCxnSpPr>
        <p:spPr>
          <a:xfrm>
            <a:off x="0" y="4544234"/>
            <a:ext cx="78232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4583E29-7CC8-5557-5B55-A91379092E28}"/>
              </a:ext>
            </a:extLst>
          </p:cNvPr>
          <p:cNvSpPr txBox="1"/>
          <p:nvPr userDrawn="1"/>
        </p:nvSpPr>
        <p:spPr>
          <a:xfrm>
            <a:off x="782320" y="4423589"/>
            <a:ext cx="1595120" cy="261610"/>
          </a:xfrm>
          <a:prstGeom prst="rect">
            <a:avLst/>
          </a:prstGeom>
          <a:noFill/>
        </p:spPr>
        <p:txBody>
          <a:bodyPr wrap="square" rtlCol="0">
            <a:spAutoFit/>
          </a:bodyPr>
          <a:lstStyle/>
          <a:p>
            <a:fld id="{FC58A12C-76A9-AA47-8AD2-FDB444693419}" type="datetime4">
              <a:rPr lang="en-US" sz="1100" b="1" i="1" smtClean="0">
                <a:solidFill>
                  <a:schemeClr val="bg1"/>
                </a:solidFill>
                <a:latin typeface="Raleway" panose="020B0003030101060003" pitchFamily="34" charset="0"/>
              </a:rPr>
              <a:t>October 24, 2023</a:t>
            </a:fld>
            <a:endParaRPr lang="en-US" sz="1100" b="1" i="1" dirty="0">
              <a:solidFill>
                <a:schemeClr val="bg1"/>
              </a:solidFill>
              <a:latin typeface="Raleway" panose="020B0003030101060003" pitchFamily="34" charset="0"/>
            </a:endParaRPr>
          </a:p>
        </p:txBody>
      </p:sp>
      <p:pic>
        <p:nvPicPr>
          <p:cNvPr id="13" name="Picture 12">
            <a:extLst>
              <a:ext uri="{FF2B5EF4-FFF2-40B4-BE49-F238E27FC236}">
                <a16:creationId xmlns:a16="http://schemas.microsoft.com/office/drawing/2014/main" id="{69269B42-430F-14A2-1F1C-D573804CE009}"/>
              </a:ext>
            </a:extLst>
          </p:cNvPr>
          <p:cNvPicPr>
            <a:picLocks noChangeAspect="1"/>
          </p:cNvPicPr>
          <p:nvPr userDrawn="1"/>
        </p:nvPicPr>
        <p:blipFill>
          <a:blip r:embed="rId3"/>
          <a:stretch>
            <a:fillRect/>
          </a:stretch>
        </p:blipFill>
        <p:spPr>
          <a:xfrm>
            <a:off x="9926321" y="4937928"/>
            <a:ext cx="1798320" cy="1449304"/>
          </a:xfrm>
          <a:prstGeom prst="rect">
            <a:avLst/>
          </a:prstGeom>
        </p:spPr>
      </p:pic>
    </p:spTree>
    <p:extLst>
      <p:ext uri="{BB962C8B-B14F-4D97-AF65-F5344CB8AC3E}">
        <p14:creationId xmlns:p14="http://schemas.microsoft.com/office/powerpoint/2010/main" val="108005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0DE2-3C92-055D-B03F-4B2634535E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456EC4-6A39-B219-062E-ABA7E53CF6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09A54C1-CF03-CC02-81CD-9D5650B67C08}"/>
              </a:ext>
            </a:extLst>
          </p:cNvPr>
          <p:cNvSpPr>
            <a:spLocks noGrp="1"/>
          </p:cNvSpPr>
          <p:nvPr>
            <p:ph type="sldNum" sz="quarter" idx="4"/>
          </p:nvPr>
        </p:nvSpPr>
        <p:spPr>
          <a:xfrm>
            <a:off x="11442700" y="6337508"/>
            <a:ext cx="749300" cy="520492"/>
          </a:xfrm>
        </p:spPr>
        <p:txBody>
          <a:bodyPr/>
          <a:lstStyle/>
          <a:p>
            <a:pPr algn="ctr"/>
            <a:fld id="{D3F4CE17-3E1F-4E4F-B6FF-578AC480B87F}" type="slidenum">
              <a:rPr lang="en-US" smtClean="0"/>
              <a:pPr algn="ctr"/>
              <a:t>‹#›</a:t>
            </a:fld>
            <a:endParaRPr lang="en-US" dirty="0"/>
          </a:p>
        </p:txBody>
      </p:sp>
    </p:spTree>
    <p:extLst>
      <p:ext uri="{BB962C8B-B14F-4D97-AF65-F5344CB8AC3E}">
        <p14:creationId xmlns:p14="http://schemas.microsoft.com/office/powerpoint/2010/main" val="271513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3B1A0-7E74-9AA8-6572-C377C8A8E7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E2A30A-C7C0-5A01-1002-09818CC550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3A219E7-06A4-762C-BBD4-BAD7CFD95EBB}"/>
              </a:ext>
            </a:extLst>
          </p:cNvPr>
          <p:cNvSpPr>
            <a:spLocks noGrp="1"/>
          </p:cNvSpPr>
          <p:nvPr>
            <p:ph type="sldNum" sz="quarter" idx="4"/>
          </p:nvPr>
        </p:nvSpPr>
        <p:spPr>
          <a:xfrm>
            <a:off x="11442700" y="6337508"/>
            <a:ext cx="749300" cy="520492"/>
          </a:xfrm>
        </p:spPr>
        <p:txBody>
          <a:bodyPr/>
          <a:lstStyle/>
          <a:p>
            <a:pPr algn="ctr"/>
            <a:fld id="{D3F4CE17-3E1F-4E4F-B6FF-578AC480B87F}" type="slidenum">
              <a:rPr lang="en-US" smtClean="0"/>
              <a:pPr algn="ctr"/>
              <a:t>‹#›</a:t>
            </a:fld>
            <a:endParaRPr lang="en-US" dirty="0"/>
          </a:p>
        </p:txBody>
      </p:sp>
    </p:spTree>
    <p:extLst>
      <p:ext uri="{BB962C8B-B14F-4D97-AF65-F5344CB8AC3E}">
        <p14:creationId xmlns:p14="http://schemas.microsoft.com/office/powerpoint/2010/main" val="191054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0057-D14D-25FD-54CA-0FF711220E4F}"/>
              </a:ext>
            </a:extLst>
          </p:cNvPr>
          <p:cNvSpPr>
            <a:spLocks noGrp="1"/>
          </p:cNvSpPr>
          <p:nvPr>
            <p:ph type="title" hasCustomPrompt="1"/>
          </p:nvPr>
        </p:nvSpPr>
        <p:spPr>
          <a:xfrm>
            <a:off x="691116" y="406514"/>
            <a:ext cx="8346440" cy="582072"/>
          </a:xfrm>
        </p:spPr>
        <p:txBody>
          <a:bodyPr>
            <a:noAutofit/>
          </a:bodyPr>
          <a:lstStyle>
            <a:lvl1pPr>
              <a:defRPr sz="3200" b="1" i="0">
                <a:latin typeface="Raleway Black" panose="020B00030301010600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6029D0C-7C28-1892-7F39-10A226D5151C}"/>
              </a:ext>
            </a:extLst>
          </p:cNvPr>
          <p:cNvSpPr>
            <a:spLocks noGrp="1"/>
          </p:cNvSpPr>
          <p:nvPr>
            <p:ph idx="1"/>
          </p:nvPr>
        </p:nvSpPr>
        <p:spPr>
          <a:xfrm>
            <a:off x="691116" y="1657805"/>
            <a:ext cx="11030984" cy="41586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Shape&#10;&#10;Description automatically generated with medium confidence">
            <a:extLst>
              <a:ext uri="{FF2B5EF4-FFF2-40B4-BE49-F238E27FC236}">
                <a16:creationId xmlns:a16="http://schemas.microsoft.com/office/drawing/2014/main" id="{11AA3375-3256-9768-F141-A9E0D1299ED0}"/>
              </a:ext>
            </a:extLst>
          </p:cNvPr>
          <p:cNvPicPr>
            <a:picLocks noChangeAspect="1"/>
          </p:cNvPicPr>
          <p:nvPr userDrawn="1"/>
        </p:nvPicPr>
        <p:blipFill>
          <a:blip r:embed="rId2"/>
          <a:stretch>
            <a:fillRect/>
          </a:stretch>
        </p:blipFill>
        <p:spPr>
          <a:xfrm>
            <a:off x="10758468" y="276965"/>
            <a:ext cx="993140" cy="582072"/>
          </a:xfrm>
          <a:prstGeom prst="rect">
            <a:avLst/>
          </a:prstGeom>
        </p:spPr>
      </p:pic>
      <p:sp>
        <p:nvSpPr>
          <p:cNvPr id="15" name="Rectangle 14">
            <a:extLst>
              <a:ext uri="{FF2B5EF4-FFF2-40B4-BE49-F238E27FC236}">
                <a16:creationId xmlns:a16="http://schemas.microsoft.com/office/drawing/2014/main" id="{EF97D247-11BB-F143-AB76-B993A6737AB9}"/>
              </a:ext>
            </a:extLst>
          </p:cNvPr>
          <p:cNvSpPr/>
          <p:nvPr userDrawn="1"/>
        </p:nvSpPr>
        <p:spPr>
          <a:xfrm>
            <a:off x="-14288" y="-14288"/>
            <a:ext cx="228600" cy="6903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5AFC7B7-DA97-39C3-4716-7A934EE59AED}"/>
              </a:ext>
            </a:extLst>
          </p:cNvPr>
          <p:cNvCxnSpPr>
            <a:cxnSpLocks/>
          </p:cNvCxnSpPr>
          <p:nvPr userDrawn="1"/>
        </p:nvCxnSpPr>
        <p:spPr>
          <a:xfrm>
            <a:off x="691116" y="988586"/>
            <a:ext cx="1103098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a:extLst>
              <a:ext uri="{FF2B5EF4-FFF2-40B4-BE49-F238E27FC236}">
                <a16:creationId xmlns:a16="http://schemas.microsoft.com/office/drawing/2014/main" id="{1741C99C-5689-189D-1D3F-E533382F3827}"/>
              </a:ext>
            </a:extLst>
          </p:cNvPr>
          <p:cNvSpPr>
            <a:spLocks noGrp="1"/>
          </p:cNvSpPr>
          <p:nvPr>
            <p:ph type="sldNum" sz="quarter" idx="4"/>
          </p:nvPr>
        </p:nvSpPr>
        <p:spPr>
          <a:xfrm>
            <a:off x="11442700" y="6337508"/>
            <a:ext cx="749300" cy="520492"/>
          </a:xfrm>
        </p:spPr>
        <p:txBody>
          <a:bodyPr/>
          <a:lstStyle/>
          <a:p>
            <a:pPr algn="ctr"/>
            <a:fld id="{D3F4CE17-3E1F-4E4F-B6FF-578AC480B87F}" type="slidenum">
              <a:rPr lang="en-US" smtClean="0"/>
              <a:pPr algn="ctr"/>
              <a:t>‹#›</a:t>
            </a:fld>
            <a:endParaRPr lang="en-US" dirty="0"/>
          </a:p>
        </p:txBody>
      </p:sp>
    </p:spTree>
    <p:extLst>
      <p:ext uri="{BB962C8B-B14F-4D97-AF65-F5344CB8AC3E}">
        <p14:creationId xmlns:p14="http://schemas.microsoft.com/office/powerpoint/2010/main" val="19982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AF1043-930A-A215-5C01-B9583916E847}"/>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D7FA35A-4174-D931-9641-7E8364C696B7}"/>
              </a:ext>
            </a:extLst>
          </p:cNvPr>
          <p:cNvSpPr>
            <a:spLocks noGrp="1"/>
          </p:cNvSpPr>
          <p:nvPr>
            <p:ph type="title" hasCustomPrompt="1"/>
          </p:nvPr>
        </p:nvSpPr>
        <p:spPr>
          <a:xfrm>
            <a:off x="831850" y="2983163"/>
            <a:ext cx="10515600" cy="1001533"/>
          </a:xfrm>
        </p:spPr>
        <p:txBody>
          <a:bodyPr anchor="b">
            <a:normAutofit/>
          </a:bodyPr>
          <a:lstStyle>
            <a:lvl1pPr algn="r">
              <a:defRPr sz="4000" b="1" i="0">
                <a:solidFill>
                  <a:schemeClr val="bg1"/>
                </a:solidFill>
                <a:latin typeface="Raleway ExtraBold" panose="020B0003030101060003" pitchFamily="34" charset="0"/>
              </a:defRPr>
            </a:lvl1pPr>
          </a:lstStyle>
          <a:p>
            <a:r>
              <a:rPr lang="en-US" dirty="0"/>
              <a:t>Click to edit Section title style</a:t>
            </a:r>
          </a:p>
        </p:txBody>
      </p:sp>
      <p:sp>
        <p:nvSpPr>
          <p:cNvPr id="6" name="Text Placeholder 2">
            <a:extLst>
              <a:ext uri="{FF2B5EF4-FFF2-40B4-BE49-F238E27FC236}">
                <a16:creationId xmlns:a16="http://schemas.microsoft.com/office/drawing/2014/main" id="{C2B46D16-2C86-EA09-D930-5A5C59BDD6EA}"/>
              </a:ext>
            </a:extLst>
          </p:cNvPr>
          <p:cNvSpPr>
            <a:spLocks noGrp="1"/>
          </p:cNvSpPr>
          <p:nvPr>
            <p:ph type="body" idx="1" hasCustomPrompt="1"/>
          </p:nvPr>
        </p:nvSpPr>
        <p:spPr>
          <a:xfrm>
            <a:off x="831850" y="4008011"/>
            <a:ext cx="10515600" cy="558799"/>
          </a:xfrm>
        </p:spPr>
        <p:txBody>
          <a:bodyPr>
            <a:normAutofit/>
          </a:bodyPr>
          <a:lstStyle>
            <a:lvl1pPr marL="0" indent="0" algn="r">
              <a:buNone/>
              <a:defRPr sz="1600" b="0" i="1">
                <a:solidFill>
                  <a:schemeClr val="bg1"/>
                </a:solidFill>
                <a:latin typeface="Raleway" panose="020B00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text styles</a:t>
            </a:r>
          </a:p>
        </p:txBody>
      </p:sp>
      <p:pic>
        <p:nvPicPr>
          <p:cNvPr id="8" name="Picture 7">
            <a:extLst>
              <a:ext uri="{FF2B5EF4-FFF2-40B4-BE49-F238E27FC236}">
                <a16:creationId xmlns:a16="http://schemas.microsoft.com/office/drawing/2014/main" id="{9834EFAA-73F5-AEE3-3E83-4BA87B43E6F6}"/>
              </a:ext>
              <a:ext uri="{C183D7F6-B498-43B3-948B-1728B52AA6E4}">
                <adec:decorative xmlns:adec="http://schemas.microsoft.com/office/drawing/2017/decorative" val="1"/>
              </a:ext>
            </a:extLst>
          </p:cNvPr>
          <p:cNvPicPr>
            <a:picLocks noChangeAspect="1"/>
          </p:cNvPicPr>
          <p:nvPr userDrawn="1"/>
        </p:nvPicPr>
        <p:blipFill>
          <a:blip r:embed="rId2">
            <a:alphaModFix amt="15000"/>
          </a:blip>
          <a:stretch>
            <a:fillRect/>
          </a:stretch>
        </p:blipFill>
        <p:spPr>
          <a:xfrm>
            <a:off x="8680360" y="-292555"/>
            <a:ext cx="3928251" cy="3165860"/>
          </a:xfrm>
          <a:prstGeom prst="rect">
            <a:avLst/>
          </a:prstGeom>
        </p:spPr>
      </p:pic>
      <p:pic>
        <p:nvPicPr>
          <p:cNvPr id="9" name="Picture 8">
            <a:extLst>
              <a:ext uri="{FF2B5EF4-FFF2-40B4-BE49-F238E27FC236}">
                <a16:creationId xmlns:a16="http://schemas.microsoft.com/office/drawing/2014/main" id="{8B3B894C-FEA5-412C-3591-899780B8AAA2}"/>
              </a:ext>
            </a:extLst>
          </p:cNvPr>
          <p:cNvPicPr>
            <a:picLocks noChangeAspect="1"/>
          </p:cNvPicPr>
          <p:nvPr userDrawn="1"/>
        </p:nvPicPr>
        <p:blipFill>
          <a:blip r:embed="rId3"/>
          <a:srcRect/>
          <a:stretch/>
        </p:blipFill>
        <p:spPr>
          <a:xfrm>
            <a:off x="831824" y="6176783"/>
            <a:ext cx="1047775" cy="544692"/>
          </a:xfrm>
          <a:prstGeom prst="rect">
            <a:avLst/>
          </a:prstGeom>
        </p:spPr>
      </p:pic>
      <p:cxnSp>
        <p:nvCxnSpPr>
          <p:cNvPr id="10" name="Straight Connector 9">
            <a:extLst>
              <a:ext uri="{FF2B5EF4-FFF2-40B4-BE49-F238E27FC236}">
                <a16:creationId xmlns:a16="http://schemas.microsoft.com/office/drawing/2014/main" id="{FD019DB3-3A5A-78CF-55F9-31698E8E9776}"/>
              </a:ext>
            </a:extLst>
          </p:cNvPr>
          <p:cNvCxnSpPr/>
          <p:nvPr userDrawn="1"/>
        </p:nvCxnSpPr>
        <p:spPr>
          <a:xfrm>
            <a:off x="-10160" y="6557886"/>
            <a:ext cx="78232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C7B04E83-4382-515C-95FB-D42EF15D98BA}"/>
              </a:ext>
            </a:extLst>
          </p:cNvPr>
          <p:cNvSpPr>
            <a:spLocks noGrp="1"/>
          </p:cNvSpPr>
          <p:nvPr>
            <p:ph type="sldNum" sz="quarter" idx="12"/>
          </p:nvPr>
        </p:nvSpPr>
        <p:spPr>
          <a:xfrm>
            <a:off x="9144000" y="6356350"/>
            <a:ext cx="2743200" cy="365125"/>
          </a:xfrm>
          <a:prstGeom prst="rect">
            <a:avLst/>
          </a:prstGeom>
        </p:spPr>
        <p:txBody>
          <a:bodyPr anchor="ctr" anchorCtr="0"/>
          <a:lstStyle>
            <a:lvl1pPr>
              <a:defRPr>
                <a:solidFill>
                  <a:schemeClr val="bg1"/>
                </a:solidFill>
              </a:defRPr>
            </a:lvl1pPr>
          </a:lstStyle>
          <a:p>
            <a:fld id="{79FDF2FC-A46D-5C42-A480-F2534E350E6B}" type="slidenum">
              <a:rPr lang="en-US" smtClean="0"/>
              <a:pPr/>
              <a:t>‹#›</a:t>
            </a:fld>
            <a:endParaRPr lang="en-US" dirty="0"/>
          </a:p>
        </p:txBody>
      </p:sp>
    </p:spTree>
    <p:extLst>
      <p:ext uri="{BB962C8B-B14F-4D97-AF65-F5344CB8AC3E}">
        <p14:creationId xmlns:p14="http://schemas.microsoft.com/office/powerpoint/2010/main" val="139516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62EB-AC00-C961-F62B-B219481213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835D1-035D-17E7-06F9-AE2EE7F78A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969E9-CF8A-7185-BC72-44EB25B2F4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DDCC1D6-FD91-E447-AFE7-CE8BF647DF7A}"/>
              </a:ext>
            </a:extLst>
          </p:cNvPr>
          <p:cNvSpPr>
            <a:spLocks noGrp="1"/>
          </p:cNvSpPr>
          <p:nvPr>
            <p:ph type="sldNum" sz="quarter" idx="4"/>
          </p:nvPr>
        </p:nvSpPr>
        <p:spPr>
          <a:xfrm>
            <a:off x="11442700" y="6337508"/>
            <a:ext cx="749300" cy="520492"/>
          </a:xfrm>
        </p:spPr>
        <p:txBody>
          <a:bodyPr/>
          <a:lstStyle/>
          <a:p>
            <a:pPr algn="ctr"/>
            <a:fld id="{D3F4CE17-3E1F-4E4F-B6FF-578AC480B87F}" type="slidenum">
              <a:rPr lang="en-US" smtClean="0"/>
              <a:pPr algn="ctr"/>
              <a:t>‹#›</a:t>
            </a:fld>
            <a:endParaRPr lang="en-US" dirty="0"/>
          </a:p>
        </p:txBody>
      </p:sp>
    </p:spTree>
    <p:extLst>
      <p:ext uri="{BB962C8B-B14F-4D97-AF65-F5344CB8AC3E}">
        <p14:creationId xmlns:p14="http://schemas.microsoft.com/office/powerpoint/2010/main" val="399386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B9DD-00EB-996A-6D20-2FD0C28DC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E45B3E-9CD5-F69C-BFF5-9A3D39819C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EFC4C3-0431-5904-D002-F388FCF5FF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525FA5-308C-4D43-56F0-BC42F9E395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3251AD-1312-93F1-8DC2-5FB3082F5F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0AE36A0-B692-1752-FDB8-B87DF0255875}"/>
              </a:ext>
            </a:extLst>
          </p:cNvPr>
          <p:cNvSpPr>
            <a:spLocks noGrp="1"/>
          </p:cNvSpPr>
          <p:nvPr>
            <p:ph type="sldNum" sz="quarter" idx="10"/>
          </p:nvPr>
        </p:nvSpPr>
        <p:spPr>
          <a:xfrm>
            <a:off x="11442700" y="6337508"/>
            <a:ext cx="749300" cy="520492"/>
          </a:xfrm>
        </p:spPr>
        <p:txBody>
          <a:bodyPr/>
          <a:lstStyle/>
          <a:p>
            <a:pPr algn="ctr"/>
            <a:fld id="{D3F4CE17-3E1F-4E4F-B6FF-578AC480B87F}" type="slidenum">
              <a:rPr lang="en-US" smtClean="0"/>
              <a:pPr algn="ctr"/>
              <a:t>‹#›</a:t>
            </a:fld>
            <a:endParaRPr lang="en-US" dirty="0"/>
          </a:p>
        </p:txBody>
      </p:sp>
    </p:spTree>
    <p:extLst>
      <p:ext uri="{BB962C8B-B14F-4D97-AF65-F5344CB8AC3E}">
        <p14:creationId xmlns:p14="http://schemas.microsoft.com/office/powerpoint/2010/main" val="215539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CB5F-2AEF-3F40-778B-BD1A353A329E}"/>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E3B7A29E-3FAF-1415-685D-ABE406F7269D}"/>
              </a:ext>
            </a:extLst>
          </p:cNvPr>
          <p:cNvSpPr>
            <a:spLocks noGrp="1"/>
          </p:cNvSpPr>
          <p:nvPr>
            <p:ph type="sldNum" sz="quarter" idx="4"/>
          </p:nvPr>
        </p:nvSpPr>
        <p:spPr>
          <a:xfrm>
            <a:off x="11442700" y="6337508"/>
            <a:ext cx="749300" cy="520492"/>
          </a:xfrm>
        </p:spPr>
        <p:txBody>
          <a:bodyPr/>
          <a:lstStyle/>
          <a:p>
            <a:pPr algn="ctr"/>
            <a:fld id="{D3F4CE17-3E1F-4E4F-B6FF-578AC480B87F}" type="slidenum">
              <a:rPr lang="en-US" smtClean="0"/>
              <a:pPr algn="ctr"/>
              <a:t>‹#›</a:t>
            </a:fld>
            <a:endParaRPr lang="en-US" dirty="0"/>
          </a:p>
        </p:txBody>
      </p:sp>
    </p:spTree>
    <p:extLst>
      <p:ext uri="{BB962C8B-B14F-4D97-AF65-F5344CB8AC3E}">
        <p14:creationId xmlns:p14="http://schemas.microsoft.com/office/powerpoint/2010/main" val="68999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AEB6134-90F4-4E08-AB53-F37BD634427F}"/>
              </a:ext>
            </a:extLst>
          </p:cNvPr>
          <p:cNvSpPr>
            <a:spLocks noGrp="1"/>
          </p:cNvSpPr>
          <p:nvPr>
            <p:ph type="sldNum" sz="quarter" idx="4"/>
          </p:nvPr>
        </p:nvSpPr>
        <p:spPr>
          <a:xfrm>
            <a:off x="11442700" y="6337508"/>
            <a:ext cx="749300" cy="520492"/>
          </a:xfrm>
        </p:spPr>
        <p:txBody>
          <a:bodyPr/>
          <a:lstStyle/>
          <a:p>
            <a:pPr algn="ctr"/>
            <a:fld id="{D3F4CE17-3E1F-4E4F-B6FF-578AC480B87F}" type="slidenum">
              <a:rPr lang="en-US" smtClean="0"/>
              <a:pPr algn="ctr"/>
              <a:t>‹#›</a:t>
            </a:fld>
            <a:endParaRPr lang="en-US" dirty="0"/>
          </a:p>
        </p:txBody>
      </p:sp>
    </p:spTree>
    <p:extLst>
      <p:ext uri="{BB962C8B-B14F-4D97-AF65-F5344CB8AC3E}">
        <p14:creationId xmlns:p14="http://schemas.microsoft.com/office/powerpoint/2010/main" val="212216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F35F-A4A8-DC0F-1A6A-0D1235AA5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A66B6D-3336-E16F-CFAB-01177AE49E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69FA76-909A-9CBD-6A1A-0686394F9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ED05078D-7726-0925-75D5-7371D8C6BEFC}"/>
              </a:ext>
            </a:extLst>
          </p:cNvPr>
          <p:cNvSpPr>
            <a:spLocks noGrp="1"/>
          </p:cNvSpPr>
          <p:nvPr>
            <p:ph type="sldNum" sz="quarter" idx="4"/>
          </p:nvPr>
        </p:nvSpPr>
        <p:spPr>
          <a:xfrm>
            <a:off x="11442700" y="6337508"/>
            <a:ext cx="749300" cy="520492"/>
          </a:xfrm>
        </p:spPr>
        <p:txBody>
          <a:bodyPr/>
          <a:lstStyle/>
          <a:p>
            <a:pPr algn="ctr"/>
            <a:fld id="{D3F4CE17-3E1F-4E4F-B6FF-578AC480B87F}" type="slidenum">
              <a:rPr lang="en-US" smtClean="0"/>
              <a:pPr algn="ctr"/>
              <a:t>‹#›</a:t>
            </a:fld>
            <a:endParaRPr lang="en-US" dirty="0"/>
          </a:p>
        </p:txBody>
      </p:sp>
    </p:spTree>
    <p:extLst>
      <p:ext uri="{BB962C8B-B14F-4D97-AF65-F5344CB8AC3E}">
        <p14:creationId xmlns:p14="http://schemas.microsoft.com/office/powerpoint/2010/main" val="300616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38E2-6ACB-886E-4BCE-12278239B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A4BC6B-B72F-D02A-316B-7B366A87B3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73A5E76-03F5-D308-7396-774541763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A5EE05A7-98A3-9DDE-10D1-DDF1923396E4}"/>
              </a:ext>
            </a:extLst>
          </p:cNvPr>
          <p:cNvSpPr>
            <a:spLocks noGrp="1"/>
          </p:cNvSpPr>
          <p:nvPr>
            <p:ph type="sldNum" sz="quarter" idx="4"/>
          </p:nvPr>
        </p:nvSpPr>
        <p:spPr>
          <a:xfrm>
            <a:off x="11442700" y="6337508"/>
            <a:ext cx="749300" cy="520492"/>
          </a:xfrm>
        </p:spPr>
        <p:txBody>
          <a:bodyPr/>
          <a:lstStyle/>
          <a:p>
            <a:pPr algn="ctr"/>
            <a:fld id="{D3F4CE17-3E1F-4E4F-B6FF-578AC480B87F}" type="slidenum">
              <a:rPr lang="en-US" smtClean="0"/>
              <a:pPr algn="ctr"/>
              <a:t>‹#›</a:t>
            </a:fld>
            <a:endParaRPr lang="en-US" dirty="0"/>
          </a:p>
        </p:txBody>
      </p:sp>
    </p:spTree>
    <p:extLst>
      <p:ext uri="{BB962C8B-B14F-4D97-AF65-F5344CB8AC3E}">
        <p14:creationId xmlns:p14="http://schemas.microsoft.com/office/powerpoint/2010/main" val="119681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0A5AF-5D49-A2C0-E363-502A18845F5E}"/>
              </a:ext>
            </a:extLst>
          </p:cNvPr>
          <p:cNvSpPr>
            <a:spLocks noGrp="1"/>
          </p:cNvSpPr>
          <p:nvPr>
            <p:ph type="title"/>
          </p:nvPr>
        </p:nvSpPr>
        <p:spPr>
          <a:xfrm>
            <a:off x="79756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E6E23D5-7226-14AF-C891-AC3AFC99FD8A}"/>
              </a:ext>
            </a:extLst>
          </p:cNvPr>
          <p:cNvSpPr>
            <a:spLocks noGrp="1"/>
          </p:cNvSpPr>
          <p:nvPr>
            <p:ph type="body" idx="1"/>
          </p:nvPr>
        </p:nvSpPr>
        <p:spPr>
          <a:xfrm>
            <a:off x="797560" y="1825625"/>
            <a:ext cx="10515600" cy="41586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3E4A22D5-83C6-1666-5CE5-BE49A81EFA9D}"/>
              </a:ext>
            </a:extLst>
          </p:cNvPr>
          <p:cNvSpPr>
            <a:spLocks noGrp="1"/>
          </p:cNvSpPr>
          <p:nvPr>
            <p:ph type="sldNum" sz="quarter" idx="4"/>
          </p:nvPr>
        </p:nvSpPr>
        <p:spPr>
          <a:xfrm>
            <a:off x="9144000" y="6356350"/>
            <a:ext cx="2743200" cy="365125"/>
          </a:xfrm>
          <a:prstGeom prst="rect">
            <a:avLst/>
          </a:prstGeom>
        </p:spPr>
        <p:txBody>
          <a:bodyPr anchor="ctr" anchorCtr="0"/>
          <a:lstStyle>
            <a:lvl1pPr algn="r">
              <a:defRPr sz="1200" b="1">
                <a:solidFill>
                  <a:schemeClr val="tx1"/>
                </a:solidFill>
                <a:latin typeface="Raleway" panose="020B0003030101060003" pitchFamily="34" charset="0"/>
              </a:defRPr>
            </a:lvl1pPr>
          </a:lstStyle>
          <a:p>
            <a:fld id="{79FDF2FC-A46D-5C42-A480-F2534E350E6B}" type="slidenum">
              <a:rPr lang="en-US" smtClean="0"/>
              <a:pPr/>
              <a:t>‹#›</a:t>
            </a:fld>
            <a:endParaRPr lang="en-US" dirty="0"/>
          </a:p>
        </p:txBody>
      </p:sp>
    </p:spTree>
    <p:extLst>
      <p:ext uri="{BB962C8B-B14F-4D97-AF65-F5344CB8AC3E}">
        <p14:creationId xmlns:p14="http://schemas.microsoft.com/office/powerpoint/2010/main" val="71346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Raleway" panose="020B000303010106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unito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unito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0234-C4EF-3805-1ED7-327A4A2A526F}"/>
              </a:ext>
            </a:extLst>
          </p:cNvPr>
          <p:cNvSpPr>
            <a:spLocks noGrp="1"/>
          </p:cNvSpPr>
          <p:nvPr>
            <p:ph type="ctrTitle"/>
          </p:nvPr>
        </p:nvSpPr>
        <p:spPr>
          <a:xfrm>
            <a:off x="2219325" y="3429000"/>
            <a:ext cx="9695584" cy="954723"/>
          </a:xfrm>
        </p:spPr>
        <p:txBody>
          <a:bodyPr>
            <a:noAutofit/>
          </a:bodyPr>
          <a:lstStyle/>
          <a:p>
            <a:pPr algn="r"/>
            <a:r>
              <a:rPr lang="en-US" sz="4400" dirty="0"/>
              <a:t>Partner Presentation – TravelNevada.biz Research</a:t>
            </a:r>
          </a:p>
        </p:txBody>
      </p:sp>
    </p:spTree>
    <p:extLst>
      <p:ext uri="{BB962C8B-B14F-4D97-AF65-F5344CB8AC3E}">
        <p14:creationId xmlns:p14="http://schemas.microsoft.com/office/powerpoint/2010/main" val="158711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EBC2EE-0941-B9C9-34F2-9E0DEDAB9460}"/>
              </a:ext>
            </a:extLst>
          </p:cNvPr>
          <p:cNvSpPr>
            <a:spLocks noGrp="1"/>
          </p:cNvSpPr>
          <p:nvPr>
            <p:ph type="title"/>
          </p:nvPr>
        </p:nvSpPr>
        <p:spPr>
          <a:xfrm>
            <a:off x="691116" y="406514"/>
            <a:ext cx="8346440" cy="582072"/>
          </a:xfrm>
        </p:spPr>
        <p:txBody>
          <a:bodyPr vert="horz" lIns="91440" tIns="45720" rIns="91440" bIns="45720" rtlCol="0" anchor="ctr">
            <a:normAutofit/>
          </a:bodyPr>
          <a:lstStyle/>
          <a:p>
            <a:pPr>
              <a:spcAft>
                <a:spcPts val="600"/>
              </a:spcAft>
            </a:pPr>
            <a:r>
              <a:rPr lang="en-US" b="1" i="0" kern="1200" dirty="0">
                <a:latin typeface="Raleway Black" panose="020B0003030101060003" pitchFamily="34" charset="0"/>
                <a:ea typeface="+mj-ea"/>
                <a:cs typeface="+mj-cs"/>
              </a:rPr>
              <a:t>Agenda</a:t>
            </a:r>
          </a:p>
        </p:txBody>
      </p:sp>
      <p:sp>
        <p:nvSpPr>
          <p:cNvPr id="2" name="TextBox 1">
            <a:extLst>
              <a:ext uri="{FF2B5EF4-FFF2-40B4-BE49-F238E27FC236}">
                <a16:creationId xmlns:a16="http://schemas.microsoft.com/office/drawing/2014/main" id="{880C8BF0-92A5-7581-16A2-EF3F2415354A}"/>
              </a:ext>
            </a:extLst>
          </p:cNvPr>
          <p:cNvSpPr txBox="1"/>
          <p:nvPr/>
        </p:nvSpPr>
        <p:spPr>
          <a:xfrm>
            <a:off x="691116" y="1657805"/>
            <a:ext cx="11030984" cy="4158615"/>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US" sz="2400" dirty="0"/>
              <a:t>Run-through of TravelNevada.biz research</a:t>
            </a:r>
          </a:p>
          <a:p>
            <a:pPr marL="285750" indent="-285750">
              <a:buFont typeface="Arial" panose="020B0604020202020204" pitchFamily="34" charset="0"/>
              <a:buChar char="•"/>
            </a:pPr>
            <a:r>
              <a:rPr lang="en-US" sz="2400" dirty="0"/>
              <a:t>Accessing / interpreting the data</a:t>
            </a:r>
          </a:p>
          <a:p>
            <a:pPr marL="285750" indent="-285750">
              <a:buFont typeface="Arial" panose="020B0604020202020204" pitchFamily="34" charset="0"/>
              <a:buChar char="•"/>
            </a:pPr>
            <a:r>
              <a:rPr lang="en-US" sz="2400" dirty="0"/>
              <a:t>Questions (for us and for you)</a:t>
            </a:r>
          </a:p>
        </p:txBody>
      </p:sp>
    </p:spTree>
    <p:extLst>
      <p:ext uri="{BB962C8B-B14F-4D97-AF65-F5344CB8AC3E}">
        <p14:creationId xmlns:p14="http://schemas.microsoft.com/office/powerpoint/2010/main" val="261568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EBC2EE-0941-B9C9-34F2-9E0DEDAB9460}"/>
              </a:ext>
            </a:extLst>
          </p:cNvPr>
          <p:cNvSpPr>
            <a:spLocks noGrp="1"/>
          </p:cNvSpPr>
          <p:nvPr>
            <p:ph type="title"/>
          </p:nvPr>
        </p:nvSpPr>
        <p:spPr>
          <a:xfrm>
            <a:off x="691116" y="406514"/>
            <a:ext cx="8346440" cy="582072"/>
          </a:xfrm>
        </p:spPr>
        <p:txBody>
          <a:bodyPr vert="horz" lIns="91440" tIns="45720" rIns="91440" bIns="45720" rtlCol="0" anchor="ctr">
            <a:normAutofit/>
          </a:bodyPr>
          <a:lstStyle/>
          <a:p>
            <a:pPr>
              <a:spcAft>
                <a:spcPts val="600"/>
              </a:spcAft>
            </a:pPr>
            <a:r>
              <a:rPr lang="en-US" b="1" i="0" kern="1200" dirty="0">
                <a:latin typeface="Raleway Black" panose="020B0003030101060003" pitchFamily="34" charset="0"/>
                <a:ea typeface="+mj-ea"/>
                <a:cs typeface="+mj-cs"/>
              </a:rPr>
              <a:t>Review</a:t>
            </a:r>
          </a:p>
        </p:txBody>
      </p:sp>
      <p:sp>
        <p:nvSpPr>
          <p:cNvPr id="2" name="TextBox 1">
            <a:extLst>
              <a:ext uri="{FF2B5EF4-FFF2-40B4-BE49-F238E27FC236}">
                <a16:creationId xmlns:a16="http://schemas.microsoft.com/office/drawing/2014/main" id="{880C8BF0-92A5-7581-16A2-EF3F2415354A}"/>
              </a:ext>
            </a:extLst>
          </p:cNvPr>
          <p:cNvSpPr txBox="1"/>
          <p:nvPr/>
        </p:nvSpPr>
        <p:spPr>
          <a:xfrm>
            <a:off x="691116" y="1068525"/>
            <a:ext cx="11030984" cy="4158615"/>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US" sz="2400" dirty="0"/>
              <a:t>Look at statewide and area-specific data in Discover the Facts Dashboard</a:t>
            </a:r>
          </a:p>
          <a:p>
            <a:pPr marL="285750" indent="-285750">
              <a:buFont typeface="Arial" panose="020B0604020202020204" pitchFamily="34" charset="0"/>
              <a:buChar char="•"/>
            </a:pPr>
            <a:r>
              <a:rPr lang="en-US" sz="2400" dirty="0"/>
              <a:t>Location filter allows for interactivity to display different areas of the state for metrics where we have data</a:t>
            </a:r>
          </a:p>
        </p:txBody>
      </p:sp>
      <p:pic>
        <p:nvPicPr>
          <p:cNvPr id="6" name="Picture 5">
            <a:extLst>
              <a:ext uri="{FF2B5EF4-FFF2-40B4-BE49-F238E27FC236}">
                <a16:creationId xmlns:a16="http://schemas.microsoft.com/office/drawing/2014/main" id="{DA65A808-E6FE-D1E0-573D-963281383296}"/>
              </a:ext>
            </a:extLst>
          </p:cNvPr>
          <p:cNvPicPr>
            <a:picLocks noChangeAspect="1"/>
          </p:cNvPicPr>
          <p:nvPr/>
        </p:nvPicPr>
        <p:blipFill>
          <a:blip r:embed="rId3"/>
          <a:stretch>
            <a:fillRect/>
          </a:stretch>
        </p:blipFill>
        <p:spPr>
          <a:xfrm>
            <a:off x="1701800" y="2214297"/>
            <a:ext cx="8788400" cy="4643703"/>
          </a:xfrm>
          <a:prstGeom prst="rect">
            <a:avLst/>
          </a:prstGeom>
        </p:spPr>
      </p:pic>
    </p:spTree>
    <p:extLst>
      <p:ext uri="{BB962C8B-B14F-4D97-AF65-F5344CB8AC3E}">
        <p14:creationId xmlns:p14="http://schemas.microsoft.com/office/powerpoint/2010/main" val="222287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EBC2EE-0941-B9C9-34F2-9E0DEDAB9460}"/>
              </a:ext>
            </a:extLst>
          </p:cNvPr>
          <p:cNvSpPr>
            <a:spLocks noGrp="1"/>
          </p:cNvSpPr>
          <p:nvPr>
            <p:ph type="title"/>
          </p:nvPr>
        </p:nvSpPr>
        <p:spPr>
          <a:xfrm>
            <a:off x="691116" y="406514"/>
            <a:ext cx="8346440" cy="582072"/>
          </a:xfrm>
        </p:spPr>
        <p:txBody>
          <a:bodyPr vert="horz" lIns="91440" tIns="45720" rIns="91440" bIns="45720" rtlCol="0" anchor="ctr">
            <a:normAutofit/>
          </a:bodyPr>
          <a:lstStyle/>
          <a:p>
            <a:pPr>
              <a:spcAft>
                <a:spcPts val="600"/>
              </a:spcAft>
            </a:pPr>
            <a:r>
              <a:rPr lang="en-US" b="1" i="0" kern="1200" dirty="0">
                <a:latin typeface="Raleway Black" panose="020B0003030101060003" pitchFamily="34" charset="0"/>
                <a:ea typeface="+mj-ea"/>
                <a:cs typeface="+mj-cs"/>
              </a:rPr>
              <a:t>Review</a:t>
            </a:r>
          </a:p>
        </p:txBody>
      </p:sp>
      <p:sp>
        <p:nvSpPr>
          <p:cNvPr id="2" name="TextBox 1">
            <a:extLst>
              <a:ext uri="{FF2B5EF4-FFF2-40B4-BE49-F238E27FC236}">
                <a16:creationId xmlns:a16="http://schemas.microsoft.com/office/drawing/2014/main" id="{880C8BF0-92A5-7581-16A2-EF3F2415354A}"/>
              </a:ext>
            </a:extLst>
          </p:cNvPr>
          <p:cNvSpPr txBox="1"/>
          <p:nvPr/>
        </p:nvSpPr>
        <p:spPr>
          <a:xfrm>
            <a:off x="691116" y="1068525"/>
            <a:ext cx="6752106" cy="5494835"/>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US" sz="2400" dirty="0"/>
              <a:t>The Economic Impacts Dashboard allows you to interact with data for each county. </a:t>
            </a:r>
          </a:p>
          <a:p>
            <a:pPr marL="285750" indent="-285750">
              <a:buFont typeface="Arial" panose="020B0604020202020204" pitchFamily="34" charset="0"/>
              <a:buChar char="•"/>
            </a:pPr>
            <a:r>
              <a:rPr lang="en-US" sz="2400" dirty="0"/>
              <a:t>“Impacts” tab gives ability to look at economic impacts for metrics such as visitor spending, employment, income and tax generation</a:t>
            </a:r>
          </a:p>
          <a:p>
            <a:pPr marL="285750" indent="-285750">
              <a:buFont typeface="Arial" panose="020B0604020202020204" pitchFamily="34" charset="0"/>
              <a:buChar char="•"/>
            </a:pPr>
            <a:r>
              <a:rPr lang="en-US" sz="2400" dirty="0"/>
              <a:t>Also look at “Total” impacts for more complete picture of economic impact in community. “Direct” impacts represent economic activity generated directly from visitor spending, but “Total” impacts tell the story of indirect and induced impacts as well.</a:t>
            </a:r>
          </a:p>
        </p:txBody>
      </p:sp>
      <p:pic>
        <p:nvPicPr>
          <p:cNvPr id="5" name="Picture 4">
            <a:extLst>
              <a:ext uri="{FF2B5EF4-FFF2-40B4-BE49-F238E27FC236}">
                <a16:creationId xmlns:a16="http://schemas.microsoft.com/office/drawing/2014/main" id="{EF1387D0-887C-F086-7146-7AE422E71AF6}"/>
              </a:ext>
            </a:extLst>
          </p:cNvPr>
          <p:cNvPicPr>
            <a:picLocks noChangeAspect="1"/>
          </p:cNvPicPr>
          <p:nvPr/>
        </p:nvPicPr>
        <p:blipFill>
          <a:blip r:embed="rId3"/>
          <a:stretch>
            <a:fillRect/>
          </a:stretch>
        </p:blipFill>
        <p:spPr>
          <a:xfrm>
            <a:off x="7443222" y="1363800"/>
            <a:ext cx="4509212" cy="3751125"/>
          </a:xfrm>
          <a:prstGeom prst="rect">
            <a:avLst/>
          </a:prstGeom>
        </p:spPr>
      </p:pic>
      <p:sp>
        <p:nvSpPr>
          <p:cNvPr id="6" name="Arrow: Down 5">
            <a:extLst>
              <a:ext uri="{FF2B5EF4-FFF2-40B4-BE49-F238E27FC236}">
                <a16:creationId xmlns:a16="http://schemas.microsoft.com/office/drawing/2014/main" id="{ED330309-BF3A-87E8-E1AA-2543EAB089CF}"/>
              </a:ext>
            </a:extLst>
          </p:cNvPr>
          <p:cNvSpPr/>
          <p:nvPr/>
        </p:nvSpPr>
        <p:spPr>
          <a:xfrm>
            <a:off x="9953625" y="2880289"/>
            <a:ext cx="400050" cy="447675"/>
          </a:xfrm>
          <a:prstGeom prst="downArrow">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E9233EA4-B7B8-EC53-B145-EB74DFA9DF8F}"/>
              </a:ext>
            </a:extLst>
          </p:cNvPr>
          <p:cNvSpPr/>
          <p:nvPr/>
        </p:nvSpPr>
        <p:spPr>
          <a:xfrm>
            <a:off x="9953625" y="3614893"/>
            <a:ext cx="400050" cy="447675"/>
          </a:xfrm>
          <a:prstGeom prst="downArrow">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94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EBC2EE-0941-B9C9-34F2-9E0DEDAB9460}"/>
              </a:ext>
            </a:extLst>
          </p:cNvPr>
          <p:cNvSpPr>
            <a:spLocks noGrp="1"/>
          </p:cNvSpPr>
          <p:nvPr>
            <p:ph type="title"/>
          </p:nvPr>
        </p:nvSpPr>
        <p:spPr>
          <a:xfrm>
            <a:off x="691116" y="406514"/>
            <a:ext cx="8346440" cy="582072"/>
          </a:xfrm>
        </p:spPr>
        <p:txBody>
          <a:bodyPr vert="horz" lIns="91440" tIns="45720" rIns="91440" bIns="45720" rtlCol="0" anchor="ctr">
            <a:normAutofit/>
          </a:bodyPr>
          <a:lstStyle/>
          <a:p>
            <a:pPr>
              <a:spcAft>
                <a:spcPts val="600"/>
              </a:spcAft>
            </a:pPr>
            <a:r>
              <a:rPr lang="en-US" b="1" i="0" kern="1200" dirty="0">
                <a:latin typeface="Raleway Black" panose="020B0003030101060003" pitchFamily="34" charset="0"/>
                <a:ea typeface="+mj-ea"/>
                <a:cs typeface="+mj-cs"/>
              </a:rPr>
              <a:t>Review</a:t>
            </a:r>
          </a:p>
        </p:txBody>
      </p:sp>
      <p:sp>
        <p:nvSpPr>
          <p:cNvPr id="2" name="TextBox 1">
            <a:extLst>
              <a:ext uri="{FF2B5EF4-FFF2-40B4-BE49-F238E27FC236}">
                <a16:creationId xmlns:a16="http://schemas.microsoft.com/office/drawing/2014/main" id="{880C8BF0-92A5-7581-16A2-EF3F2415354A}"/>
              </a:ext>
            </a:extLst>
          </p:cNvPr>
          <p:cNvSpPr txBox="1"/>
          <p:nvPr/>
        </p:nvSpPr>
        <p:spPr>
          <a:xfrm>
            <a:off x="691116" y="1068525"/>
            <a:ext cx="5854553" cy="5494835"/>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US" sz="2400" dirty="0"/>
              <a:t>Tourism Ecosystem Report shows how all lodging taxes are allocated across the state</a:t>
            </a:r>
          </a:p>
          <a:p>
            <a:pPr marL="285750" indent="-285750">
              <a:buFont typeface="Arial" panose="020B0604020202020204" pitchFamily="34" charset="0"/>
              <a:buChar char="•"/>
            </a:pPr>
            <a:r>
              <a:rPr lang="en-US" sz="2400" dirty="0"/>
              <a:t>This is used to show decision makers how allocation of the tax directly benefits constituents through things like school support, transportation infrastructure, parks and recreation, etc.</a:t>
            </a:r>
          </a:p>
          <a:p>
            <a:pPr marL="285750" indent="-285750">
              <a:buFont typeface="Arial" panose="020B0604020202020204" pitchFamily="34" charset="0"/>
              <a:buChar char="•"/>
            </a:pPr>
            <a:r>
              <a:rPr lang="en-US" sz="2400" dirty="0"/>
              <a:t>There are examples throughout the report of specific allocations in individual communities</a:t>
            </a:r>
          </a:p>
        </p:txBody>
      </p:sp>
      <p:pic>
        <p:nvPicPr>
          <p:cNvPr id="7" name="Picture 6">
            <a:extLst>
              <a:ext uri="{FF2B5EF4-FFF2-40B4-BE49-F238E27FC236}">
                <a16:creationId xmlns:a16="http://schemas.microsoft.com/office/drawing/2014/main" id="{D168B0AA-EEF8-EC27-B0BF-5E90592849AC}"/>
              </a:ext>
            </a:extLst>
          </p:cNvPr>
          <p:cNvPicPr>
            <a:picLocks noChangeAspect="1"/>
          </p:cNvPicPr>
          <p:nvPr/>
        </p:nvPicPr>
        <p:blipFill>
          <a:blip r:embed="rId3"/>
          <a:stretch>
            <a:fillRect/>
          </a:stretch>
        </p:blipFill>
        <p:spPr>
          <a:xfrm>
            <a:off x="6461760" y="1490457"/>
            <a:ext cx="5730240" cy="3963059"/>
          </a:xfrm>
          <a:prstGeom prst="rect">
            <a:avLst/>
          </a:prstGeom>
        </p:spPr>
      </p:pic>
    </p:spTree>
    <p:extLst>
      <p:ext uri="{BB962C8B-B14F-4D97-AF65-F5344CB8AC3E}">
        <p14:creationId xmlns:p14="http://schemas.microsoft.com/office/powerpoint/2010/main" val="24929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EBC2EE-0941-B9C9-34F2-9E0DEDAB9460}"/>
              </a:ext>
            </a:extLst>
          </p:cNvPr>
          <p:cNvSpPr>
            <a:spLocks noGrp="1"/>
          </p:cNvSpPr>
          <p:nvPr>
            <p:ph type="title"/>
          </p:nvPr>
        </p:nvSpPr>
        <p:spPr>
          <a:xfrm>
            <a:off x="691116" y="406514"/>
            <a:ext cx="8346440" cy="582072"/>
          </a:xfrm>
        </p:spPr>
        <p:txBody>
          <a:bodyPr vert="horz" lIns="91440" tIns="45720" rIns="91440" bIns="45720" rtlCol="0" anchor="ctr">
            <a:normAutofit/>
          </a:bodyPr>
          <a:lstStyle/>
          <a:p>
            <a:pPr>
              <a:spcAft>
                <a:spcPts val="600"/>
              </a:spcAft>
            </a:pPr>
            <a:r>
              <a:rPr lang="en-US" b="1" i="0" kern="1200" dirty="0">
                <a:latin typeface="Raleway Black" panose="020B0003030101060003" pitchFamily="34" charset="0"/>
                <a:ea typeface="+mj-ea"/>
                <a:cs typeface="+mj-cs"/>
              </a:rPr>
              <a:t>Review</a:t>
            </a:r>
          </a:p>
        </p:txBody>
      </p:sp>
      <p:sp>
        <p:nvSpPr>
          <p:cNvPr id="2" name="TextBox 1">
            <a:extLst>
              <a:ext uri="{FF2B5EF4-FFF2-40B4-BE49-F238E27FC236}">
                <a16:creationId xmlns:a16="http://schemas.microsoft.com/office/drawing/2014/main" id="{880C8BF0-92A5-7581-16A2-EF3F2415354A}"/>
              </a:ext>
            </a:extLst>
          </p:cNvPr>
          <p:cNvSpPr txBox="1"/>
          <p:nvPr/>
        </p:nvSpPr>
        <p:spPr>
          <a:xfrm>
            <a:off x="691116" y="1068525"/>
            <a:ext cx="7335284" cy="5494835"/>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US" sz="2400" dirty="0"/>
              <a:t>Visitor profiles by territory can give an overview of key visitor related data such as length of trip, spending, demographic breakdowns, etc.</a:t>
            </a:r>
          </a:p>
          <a:p>
            <a:pPr marL="285750" indent="-285750">
              <a:buFont typeface="Arial" panose="020B0604020202020204" pitchFamily="34" charset="0"/>
              <a:buChar char="•"/>
            </a:pPr>
            <a:r>
              <a:rPr lang="en-US" sz="2400" dirty="0"/>
              <a:t>But, be aware that the data is generated on a trip-level. For, example, day trip percentage is the percentage of day trips for their trip to the state of Nevada, not necessarily a trip to the particular territory / area.</a:t>
            </a:r>
          </a:p>
        </p:txBody>
      </p:sp>
      <p:pic>
        <p:nvPicPr>
          <p:cNvPr id="5" name="Picture 4">
            <a:extLst>
              <a:ext uri="{FF2B5EF4-FFF2-40B4-BE49-F238E27FC236}">
                <a16:creationId xmlns:a16="http://schemas.microsoft.com/office/drawing/2014/main" id="{BC3A357E-6A4D-D7F6-12B9-7DBDECC33646}"/>
              </a:ext>
            </a:extLst>
          </p:cNvPr>
          <p:cNvPicPr>
            <a:picLocks noChangeAspect="1"/>
          </p:cNvPicPr>
          <p:nvPr/>
        </p:nvPicPr>
        <p:blipFill>
          <a:blip r:embed="rId3"/>
          <a:stretch>
            <a:fillRect/>
          </a:stretch>
        </p:blipFill>
        <p:spPr>
          <a:xfrm>
            <a:off x="8026400" y="988586"/>
            <a:ext cx="3917658" cy="5801830"/>
          </a:xfrm>
          <a:prstGeom prst="rect">
            <a:avLst/>
          </a:prstGeom>
        </p:spPr>
      </p:pic>
    </p:spTree>
    <p:extLst>
      <p:ext uri="{BB962C8B-B14F-4D97-AF65-F5344CB8AC3E}">
        <p14:creationId xmlns:p14="http://schemas.microsoft.com/office/powerpoint/2010/main" val="97311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EBC2EE-0941-B9C9-34F2-9E0DEDAB9460}"/>
              </a:ext>
            </a:extLst>
          </p:cNvPr>
          <p:cNvSpPr>
            <a:spLocks noGrp="1"/>
          </p:cNvSpPr>
          <p:nvPr>
            <p:ph type="title"/>
          </p:nvPr>
        </p:nvSpPr>
        <p:spPr>
          <a:xfrm>
            <a:off x="691116" y="406514"/>
            <a:ext cx="8346440" cy="582072"/>
          </a:xfrm>
        </p:spPr>
        <p:txBody>
          <a:bodyPr vert="horz" lIns="91440" tIns="45720" rIns="91440" bIns="45720" rtlCol="0" anchor="ctr">
            <a:normAutofit/>
          </a:bodyPr>
          <a:lstStyle/>
          <a:p>
            <a:pPr>
              <a:spcAft>
                <a:spcPts val="600"/>
              </a:spcAft>
            </a:pPr>
            <a:r>
              <a:rPr lang="en-US" b="1" i="0" kern="1200" dirty="0">
                <a:latin typeface="Raleway Black" panose="020B0003030101060003" pitchFamily="34" charset="0"/>
                <a:ea typeface="+mj-ea"/>
                <a:cs typeface="+mj-cs"/>
              </a:rPr>
              <a:t>Questions</a:t>
            </a:r>
          </a:p>
        </p:txBody>
      </p:sp>
      <p:sp>
        <p:nvSpPr>
          <p:cNvPr id="2" name="TextBox 1">
            <a:extLst>
              <a:ext uri="{FF2B5EF4-FFF2-40B4-BE49-F238E27FC236}">
                <a16:creationId xmlns:a16="http://schemas.microsoft.com/office/drawing/2014/main" id="{880C8BF0-92A5-7581-16A2-EF3F2415354A}"/>
              </a:ext>
            </a:extLst>
          </p:cNvPr>
          <p:cNvSpPr txBox="1"/>
          <p:nvPr/>
        </p:nvSpPr>
        <p:spPr>
          <a:xfrm>
            <a:off x="691116" y="1068525"/>
            <a:ext cx="10992884" cy="5494835"/>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US" sz="2400" dirty="0"/>
              <a:t>For you:</a:t>
            </a:r>
          </a:p>
          <a:p>
            <a:pPr marL="742950" lvl="1" indent="-285750">
              <a:buFont typeface="Arial" panose="020B0604020202020204" pitchFamily="34" charset="0"/>
              <a:buChar char="•"/>
            </a:pPr>
            <a:r>
              <a:rPr lang="en-US" sz="2400" dirty="0"/>
              <a:t>Are there any particular pieces of research that would be valuable for you to see that we don’t already have?</a:t>
            </a:r>
          </a:p>
          <a:p>
            <a:pPr marL="1200150" lvl="2" indent="-285750">
              <a:buFont typeface="Arial" panose="020B0604020202020204" pitchFamily="34" charset="0"/>
              <a:buChar char="•"/>
            </a:pPr>
            <a:r>
              <a:rPr lang="en-US" sz="2400" dirty="0"/>
              <a:t>Examples:</a:t>
            </a:r>
          </a:p>
          <a:p>
            <a:pPr marL="1657350" lvl="3" indent="-285750">
              <a:buFont typeface="Arial" panose="020B0604020202020204" pitchFamily="34" charset="0"/>
              <a:buChar char="•"/>
            </a:pPr>
            <a:r>
              <a:rPr lang="en-US" sz="2400" dirty="0"/>
              <a:t>Survey of tourism leaders across the state each quarter to give a pulse check on tourism industry in their area, publish results on travelnevada.biz</a:t>
            </a:r>
          </a:p>
          <a:p>
            <a:pPr marL="1657350" lvl="3" indent="-285750">
              <a:buFont typeface="Arial" panose="020B0604020202020204" pitchFamily="34" charset="0"/>
              <a:buChar char="•"/>
            </a:pPr>
            <a:r>
              <a:rPr lang="en-US" sz="2400" dirty="0"/>
              <a:t>Generating a “tourism index” for different parts of the state</a:t>
            </a:r>
          </a:p>
          <a:p>
            <a:pPr marL="1657350" lvl="3" indent="-285750">
              <a:buFont typeface="Arial" panose="020B0604020202020204" pitchFamily="34" charset="0"/>
              <a:buChar char="•"/>
            </a:pPr>
            <a:r>
              <a:rPr lang="en-US" sz="2400" dirty="0"/>
              <a:t>Creating a dashboard for economic metrics that have a high correlation with Nevada room demand</a:t>
            </a:r>
          </a:p>
          <a:p>
            <a:pPr marL="285750" indent="-285750">
              <a:buFont typeface="Arial" panose="020B0604020202020204" pitchFamily="34" charset="0"/>
              <a:buChar char="•"/>
            </a:pPr>
            <a:r>
              <a:rPr lang="en-US" sz="2400" dirty="0"/>
              <a:t>Questions for us?</a:t>
            </a:r>
          </a:p>
        </p:txBody>
      </p:sp>
    </p:spTree>
    <p:extLst>
      <p:ext uri="{BB962C8B-B14F-4D97-AF65-F5344CB8AC3E}">
        <p14:creationId xmlns:p14="http://schemas.microsoft.com/office/powerpoint/2010/main" val="1881132817"/>
      </p:ext>
    </p:extLst>
  </p:cSld>
  <p:clrMapOvr>
    <a:masterClrMapping/>
  </p:clrMapOvr>
</p:sld>
</file>

<file path=ppt/theme/theme1.xml><?xml version="1.0" encoding="utf-8"?>
<a:theme xmlns:a="http://schemas.openxmlformats.org/drawingml/2006/main" name="Travel Nevada Presentation">
  <a:themeElements>
    <a:clrScheme name="Travel Nevada Brand Colors">
      <a:dk1>
        <a:srgbClr val="000000"/>
      </a:dk1>
      <a:lt1>
        <a:srgbClr val="FFFFFF"/>
      </a:lt1>
      <a:dk2>
        <a:srgbClr val="323232"/>
      </a:dk2>
      <a:lt2>
        <a:srgbClr val="F4EDD6"/>
      </a:lt2>
      <a:accent1>
        <a:srgbClr val="367386"/>
      </a:accent1>
      <a:accent2>
        <a:srgbClr val="DAB84F"/>
      </a:accent2>
      <a:accent3>
        <a:srgbClr val="A1B786"/>
      </a:accent3>
      <a:accent4>
        <a:srgbClr val="A0433C"/>
      </a:accent4>
      <a:accent5>
        <a:srgbClr val="D36F2B"/>
      </a:accent5>
      <a:accent6>
        <a:srgbClr val="96BACB"/>
      </a:accent6>
      <a:hlink>
        <a:srgbClr val="C86916"/>
      </a:hlink>
      <a:folHlink>
        <a:srgbClr val="A143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vel Nevada Presentation" id="{B47E1033-E04A-AE43-94C9-94C3DA2F162F}" vid="{0DCEC4EB-CE39-024B-A340-600BB9EDC3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Travel Nevada Presentation</Template>
  <TotalTime>79648</TotalTime>
  <Words>362</Words>
  <Application>Microsoft Office PowerPoint</Application>
  <PresentationFormat>Widescreen</PresentationFormat>
  <Paragraphs>33</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Microbrew Three</vt:lpstr>
      <vt:lpstr>Nunito Sans</vt:lpstr>
      <vt:lpstr>Raleway</vt:lpstr>
      <vt:lpstr>Raleway Black</vt:lpstr>
      <vt:lpstr>Raleway ExtraBold</vt:lpstr>
      <vt:lpstr>Travel Nevada Presentation</vt:lpstr>
      <vt:lpstr>Partner Presentation – TravelNevada.biz Research</vt:lpstr>
      <vt:lpstr>Agenda</vt:lpstr>
      <vt:lpstr>Review</vt:lpstr>
      <vt:lpstr>Review</vt:lpstr>
      <vt:lpstr>Review</vt:lpstr>
      <vt:lpstr>Review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Ellen Kawchack</dc:creator>
  <cp:lastModifiedBy>Kyle Shulz</cp:lastModifiedBy>
  <cp:revision>421</cp:revision>
  <cp:lastPrinted>2023-07-27T19:18:50Z</cp:lastPrinted>
  <dcterms:created xsi:type="dcterms:W3CDTF">2020-10-19T19:17:25Z</dcterms:created>
  <dcterms:modified xsi:type="dcterms:W3CDTF">2023-10-25T21:34:27Z</dcterms:modified>
</cp:coreProperties>
</file>