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Average"/>
      <p:regular r:id="rId14"/>
    </p:embeddedFont>
    <p:embeddedFont>
      <p:font typeface="Oswald"/>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regular.fntdata"/><Relationship Id="rId14" Type="http://schemas.openxmlformats.org/officeDocument/2006/relationships/font" Target="fonts/Average-regular.fntdata"/><Relationship Id="rId16"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nkprotect.cudasvc.com/url?a=https%3a%2f%2fwww.nvtrailfinder.com%2fpage%2findex%2fpreview%2fk%2fcf67355a3333e6e143439161adc2d82e&amp;c=E,1,NH2RumrtEoebS-csdUaNhgP-4csyHHZNMS-ZGnG9hb0pWBkgep9ZepNQ3X0Df-uC2JZKEQKE9mmFKCb1aDn4qwGYPPEikxsg0D6HW5M0spLFDtflZDaBiQ,,&amp;typo=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240c04aa1c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240c04aa1c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240c04aa1c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240c04aa1c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240c04aa1c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240c04aa1c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acc1c7e0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5acc1c7e0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CACACA"/>
                </a:solidFill>
                <a:latin typeface="Average"/>
                <a:ea typeface="Average"/>
                <a:cs typeface="Average"/>
                <a:sym typeface="Average"/>
              </a:rPr>
              <a:t>Helps the community bc you don’t have to find your own GIS team or trails data, we can provide that for you and the platform for display. Helps visitors and residents to plan a safe and fun outdoor adventure and spend money at local businesses. Background is on google maps to users can also see what other nearby restaurants there are. Eventually would like to upgrade to have an events page on NVTF and we could advertise local events. Help us to make your pages the most up to date and accurate, really doing us a favor. Aside from NVTF if there are any other outdoor rec mapping your community needs, we can help support. </a:t>
            </a:r>
            <a:endParaRPr sz="1800">
              <a:solidFill>
                <a:srgbClr val="CACACA"/>
              </a:solidFill>
              <a:latin typeface="Average"/>
              <a:ea typeface="Average"/>
              <a:cs typeface="Average"/>
              <a:sym typeface="Average"/>
            </a:endParaRPr>
          </a:p>
          <a:p>
            <a:pPr indent="0" lvl="0" marL="0" rtl="0" algn="l">
              <a:lnSpc>
                <a:spcPct val="115000"/>
              </a:lnSpc>
              <a:spcBef>
                <a:spcPts val="1200"/>
              </a:spcBef>
              <a:spcAft>
                <a:spcPts val="0"/>
              </a:spcAft>
              <a:buClr>
                <a:schemeClr val="dk1"/>
              </a:buClr>
              <a:buSzPts val="1100"/>
              <a:buFont typeface="Arial"/>
              <a:buNone/>
            </a:pPr>
            <a:r>
              <a:rPr lang="en" sz="1800">
                <a:solidFill>
                  <a:srgbClr val="CACACA"/>
                </a:solidFill>
                <a:latin typeface="Average"/>
                <a:ea typeface="Average"/>
                <a:cs typeface="Average"/>
                <a:sym typeface="Average"/>
              </a:rPr>
              <a:t>Show how to embed the map and trails into website</a:t>
            </a:r>
            <a:endParaRPr sz="1800">
              <a:solidFill>
                <a:srgbClr val="CACACA"/>
              </a:solidFill>
              <a:latin typeface="Average"/>
              <a:ea typeface="Average"/>
              <a:cs typeface="Average"/>
              <a:sym typeface="Average"/>
            </a:endParaRPr>
          </a:p>
          <a:p>
            <a:pPr indent="0" lvl="0" marL="0" rtl="0" algn="l">
              <a:lnSpc>
                <a:spcPct val="115000"/>
              </a:lnSpc>
              <a:spcBef>
                <a:spcPts val="1200"/>
              </a:spcBef>
              <a:spcAft>
                <a:spcPts val="1200"/>
              </a:spcAft>
              <a:buClr>
                <a:schemeClr val="dk1"/>
              </a:buClr>
              <a:buSzPts val="1100"/>
              <a:buFont typeface="Arial"/>
              <a:buNone/>
            </a:pPr>
            <a:r>
              <a:rPr lang="en" u="sng">
                <a:solidFill>
                  <a:srgbClr val="FFD966"/>
                </a:solidFill>
                <a:latin typeface="Calibri"/>
                <a:ea typeface="Calibri"/>
                <a:cs typeface="Calibri"/>
                <a:sym typeface="Calibri"/>
                <a:hlinkClick r:id="rId2">
                  <a:extLst>
                    <a:ext uri="{A12FA001-AC4F-418D-AE19-62706E023703}">
                      <ahyp:hlinkClr val="tx"/>
                    </a:ext>
                  </a:extLst>
                </a:hlinkClick>
              </a:rPr>
              <a:t>https://www.nvtrailfinder.com/page/index/preview/k/cf67355a3333e6e143439161adc2d82e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5acc1c7e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5acc1c7e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CACACA"/>
              </a:buClr>
              <a:buSzPts val="1800"/>
              <a:buFont typeface="Average"/>
              <a:buChar char="●"/>
            </a:pPr>
            <a:r>
              <a:rPr lang="en" sz="1800">
                <a:solidFill>
                  <a:srgbClr val="CACACA"/>
                </a:solidFill>
                <a:latin typeface="Average"/>
                <a:ea typeface="Average"/>
                <a:cs typeface="Average"/>
                <a:sym typeface="Average"/>
              </a:rPr>
              <a:t>Very broad sense of who is visiting the website and how visitors are using it </a:t>
            </a:r>
            <a:endParaRPr sz="1800">
              <a:solidFill>
                <a:srgbClr val="CACACA"/>
              </a:solidFill>
              <a:latin typeface="Average"/>
              <a:ea typeface="Average"/>
              <a:cs typeface="Average"/>
              <a:sym typeface="Average"/>
            </a:endParaRPr>
          </a:p>
          <a:p>
            <a:pPr indent="-342900" lvl="0" marL="457200" rtl="0" algn="l">
              <a:lnSpc>
                <a:spcPct val="115000"/>
              </a:lnSpc>
              <a:spcBef>
                <a:spcPts val="0"/>
              </a:spcBef>
              <a:spcAft>
                <a:spcPts val="0"/>
              </a:spcAft>
              <a:buClr>
                <a:srgbClr val="CACACA"/>
              </a:buClr>
              <a:buSzPts val="1800"/>
              <a:buFont typeface="Average"/>
              <a:buChar char="●"/>
            </a:pPr>
            <a:r>
              <a:rPr lang="en" sz="1800">
                <a:solidFill>
                  <a:srgbClr val="CACACA"/>
                </a:solidFill>
                <a:latin typeface="Average"/>
                <a:ea typeface="Average"/>
                <a:cs typeface="Average"/>
                <a:sym typeface="Average"/>
              </a:rPr>
              <a:t>Cannot tell  if the person actually went there, only that they viewed the  page.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5acc1c7e0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5acc1c7e0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5bf192a1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5bf192a1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linkprotect.cudasvc.com/url?a=https%3a%2f%2fwww.nvtrailfinder.com%2fpage%2findex%2fpreview%2fk%2fcf67355a3333e6e143439161adc2d82e&amp;c=E,1,NH2RumrtEoebS-csdUaNhgP-4csyHHZNMS-ZGnG9hb0pWBkgep9ZepNQ3X0Df-uC2JZKEQKE9mmFKCb1aDn4qwGYPPEikxsg0D6HW5M0spLFDtflZDaBiQ,,&amp;typo=1" TargetMode="External"/><Relationship Id="rId4" Type="http://schemas.openxmlformats.org/officeDocument/2006/relationships/image" Target="../media/image11.jp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nvtrailfinder.com/"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0">
              <a:srgbClr val="F7CB9F"/>
            </a:gs>
            <a:gs pos="100000">
              <a:srgbClr val="F0A963"/>
            </a:gs>
          </a:gsLst>
          <a:lin ang="5400012" scaled="0"/>
        </a:gradFill>
      </p:bgPr>
    </p:bg>
    <p:spTree>
      <p:nvGrpSpPr>
        <p:cNvPr id="58" name="Shape 58"/>
        <p:cNvGrpSpPr/>
        <p:nvPr/>
      </p:nvGrpSpPr>
      <p:grpSpPr>
        <a:xfrm>
          <a:off x="0" y="0"/>
          <a:ext cx="0" cy="0"/>
          <a:chOff x="0" y="0"/>
          <a:chExt cx="0" cy="0"/>
        </a:xfrm>
      </p:grpSpPr>
      <p:sp>
        <p:nvSpPr>
          <p:cNvPr id="59" name="Google Shape;59;p13"/>
          <p:cNvSpPr txBox="1"/>
          <p:nvPr>
            <p:ph idx="1" type="subTitle"/>
          </p:nvPr>
        </p:nvSpPr>
        <p:spPr>
          <a:xfrm>
            <a:off x="218925" y="32637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Interactive Web Mapping for Statewide Recreational Trail Networks</a:t>
            </a:r>
            <a:endParaRPr>
              <a:solidFill>
                <a:schemeClr val="dk1"/>
              </a:solidFill>
            </a:endParaRPr>
          </a:p>
        </p:txBody>
      </p:sp>
      <p:sp>
        <p:nvSpPr>
          <p:cNvPr id="60" name="Google Shape;60;p13"/>
          <p:cNvSpPr txBox="1"/>
          <p:nvPr/>
        </p:nvSpPr>
        <p:spPr>
          <a:xfrm>
            <a:off x="1275150" y="3853900"/>
            <a:ext cx="6593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Average"/>
                <a:ea typeface="Average"/>
                <a:cs typeface="Average"/>
                <a:sym typeface="Average"/>
              </a:rPr>
              <a:t>Jasmina Sekanovich</a:t>
            </a:r>
            <a:r>
              <a:rPr lang="en">
                <a:latin typeface="Average"/>
                <a:ea typeface="Average"/>
                <a:cs typeface="Average"/>
                <a:sym typeface="Average"/>
              </a:rPr>
              <a:t>, </a:t>
            </a:r>
            <a:r>
              <a:rPr i="1" lang="en">
                <a:latin typeface="Average"/>
                <a:ea typeface="Average"/>
                <a:cs typeface="Average"/>
                <a:sym typeface="Average"/>
              </a:rPr>
              <a:t>State Recreation Mapping Coordinator</a:t>
            </a:r>
            <a:endParaRPr i="1">
              <a:latin typeface="Average"/>
              <a:ea typeface="Average"/>
              <a:cs typeface="Average"/>
              <a:sym typeface="Average"/>
            </a:endParaRPr>
          </a:p>
          <a:p>
            <a:pPr indent="0" lvl="0" marL="0" rtl="0" algn="ctr">
              <a:spcBef>
                <a:spcPts val="0"/>
              </a:spcBef>
              <a:spcAft>
                <a:spcPts val="0"/>
              </a:spcAft>
              <a:buNone/>
            </a:pPr>
            <a:r>
              <a:t/>
            </a:r>
            <a:endParaRPr i="1">
              <a:latin typeface="Average"/>
              <a:ea typeface="Average"/>
              <a:cs typeface="Average"/>
              <a:sym typeface="Average"/>
            </a:endParaRPr>
          </a:p>
        </p:txBody>
      </p:sp>
      <p:pic>
        <p:nvPicPr>
          <p:cNvPr id="61" name="Google Shape;61;p13"/>
          <p:cNvPicPr preferRelativeResize="0"/>
          <p:nvPr/>
        </p:nvPicPr>
        <p:blipFill>
          <a:blip r:embed="rId3">
            <a:alphaModFix/>
          </a:blip>
          <a:stretch>
            <a:fillRect/>
          </a:stretch>
        </p:blipFill>
        <p:spPr>
          <a:xfrm>
            <a:off x="1450001" y="427050"/>
            <a:ext cx="5110100" cy="2325100"/>
          </a:xfrm>
          <a:prstGeom prst="rect">
            <a:avLst/>
          </a:prstGeom>
          <a:noFill/>
          <a:ln>
            <a:noFill/>
          </a:ln>
        </p:spPr>
      </p:pic>
      <p:pic>
        <p:nvPicPr>
          <p:cNvPr id="62" name="Google Shape;62;p13"/>
          <p:cNvPicPr preferRelativeResize="0"/>
          <p:nvPr/>
        </p:nvPicPr>
        <p:blipFill rotWithShape="1">
          <a:blip r:embed="rId4">
            <a:alphaModFix/>
          </a:blip>
          <a:srcRect b="0" l="0" r="0" t="0"/>
          <a:stretch/>
        </p:blipFill>
        <p:spPr>
          <a:xfrm>
            <a:off x="5627300" y="4484513"/>
            <a:ext cx="1023383" cy="455824"/>
          </a:xfrm>
          <a:prstGeom prst="rect">
            <a:avLst/>
          </a:prstGeom>
          <a:noFill/>
          <a:ln>
            <a:noFill/>
          </a:ln>
        </p:spPr>
      </p:pic>
      <p:pic>
        <p:nvPicPr>
          <p:cNvPr id="63" name="Google Shape;63;p13"/>
          <p:cNvPicPr preferRelativeResize="0"/>
          <p:nvPr/>
        </p:nvPicPr>
        <p:blipFill>
          <a:blip r:embed="rId5">
            <a:alphaModFix/>
          </a:blip>
          <a:stretch>
            <a:fillRect/>
          </a:stretch>
        </p:blipFill>
        <p:spPr>
          <a:xfrm>
            <a:off x="3843615" y="4469500"/>
            <a:ext cx="1456773" cy="485850"/>
          </a:xfrm>
          <a:prstGeom prst="rect">
            <a:avLst/>
          </a:prstGeom>
          <a:noFill/>
          <a:ln>
            <a:noFill/>
          </a:ln>
        </p:spPr>
      </p:pic>
      <p:pic>
        <p:nvPicPr>
          <p:cNvPr id="64" name="Google Shape;64;p13"/>
          <p:cNvPicPr preferRelativeResize="0"/>
          <p:nvPr/>
        </p:nvPicPr>
        <p:blipFill>
          <a:blip r:embed="rId6">
            <a:alphaModFix/>
          </a:blip>
          <a:stretch>
            <a:fillRect/>
          </a:stretch>
        </p:blipFill>
        <p:spPr>
          <a:xfrm>
            <a:off x="2094422" y="4512315"/>
            <a:ext cx="1534157" cy="40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the Nevada Trail Finder (NVTF) ?</a:t>
            </a:r>
            <a:endParaRPr/>
          </a:p>
        </p:txBody>
      </p:sp>
      <p:sp>
        <p:nvSpPr>
          <p:cNvPr id="70" name="Google Shape;70;p14"/>
          <p:cNvSpPr txBox="1"/>
          <p:nvPr>
            <p:ph idx="1" type="body"/>
          </p:nvPr>
        </p:nvSpPr>
        <p:spPr>
          <a:xfrm>
            <a:off x="3735575" y="1017725"/>
            <a:ext cx="5202900" cy="35511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State sponsored and funded mapping website </a:t>
            </a:r>
            <a:endParaRPr/>
          </a:p>
          <a:p>
            <a:pPr indent="-342900" lvl="0" marL="457200" rtl="0" algn="l">
              <a:spcBef>
                <a:spcPts val="0"/>
              </a:spcBef>
              <a:spcAft>
                <a:spcPts val="0"/>
              </a:spcAft>
              <a:buSzPts val="1800"/>
              <a:buChar char="●"/>
            </a:pPr>
            <a:r>
              <a:rPr lang="en"/>
              <a:t>Postings Complete with -</a:t>
            </a:r>
            <a:endParaRPr/>
          </a:p>
          <a:p>
            <a:pPr indent="-317500" lvl="1" marL="914400" rtl="0" algn="l">
              <a:spcBef>
                <a:spcPts val="0"/>
              </a:spcBef>
              <a:spcAft>
                <a:spcPts val="0"/>
              </a:spcAft>
              <a:buSzPts val="1400"/>
              <a:buChar char="○"/>
            </a:pPr>
            <a:r>
              <a:rPr lang="en"/>
              <a:t>Trail Maps</a:t>
            </a:r>
            <a:endParaRPr/>
          </a:p>
          <a:p>
            <a:pPr indent="-317500" lvl="1" marL="914400" rtl="0" algn="l">
              <a:spcBef>
                <a:spcPts val="0"/>
              </a:spcBef>
              <a:spcAft>
                <a:spcPts val="0"/>
              </a:spcAft>
              <a:buSzPts val="1400"/>
              <a:buChar char="○"/>
            </a:pPr>
            <a:r>
              <a:rPr lang="en"/>
              <a:t>Trailhead Descriptions</a:t>
            </a:r>
            <a:endParaRPr/>
          </a:p>
          <a:p>
            <a:pPr indent="-317500" lvl="1" marL="914400" rtl="0" algn="l">
              <a:spcBef>
                <a:spcPts val="0"/>
              </a:spcBef>
              <a:spcAft>
                <a:spcPts val="0"/>
              </a:spcAft>
              <a:buSzPts val="1400"/>
              <a:buChar char="○"/>
            </a:pPr>
            <a:r>
              <a:rPr lang="en"/>
              <a:t>Local Campsites and Lodging</a:t>
            </a:r>
            <a:endParaRPr/>
          </a:p>
          <a:p>
            <a:pPr indent="-317500" lvl="1" marL="914400" rtl="0" algn="l">
              <a:spcBef>
                <a:spcPts val="0"/>
              </a:spcBef>
              <a:spcAft>
                <a:spcPts val="0"/>
              </a:spcAft>
              <a:buSzPts val="1400"/>
              <a:buChar char="○"/>
            </a:pPr>
            <a:r>
              <a:rPr lang="en"/>
              <a:t>Nearest Towns and Cities</a:t>
            </a:r>
            <a:endParaRPr/>
          </a:p>
          <a:p>
            <a:pPr indent="-317500" lvl="1" marL="914400" rtl="0" algn="l">
              <a:spcBef>
                <a:spcPts val="0"/>
              </a:spcBef>
              <a:spcAft>
                <a:spcPts val="0"/>
              </a:spcAft>
              <a:buSzPts val="1400"/>
              <a:buChar char="○"/>
            </a:pPr>
            <a:r>
              <a:rPr lang="en"/>
              <a:t>Safety Information</a:t>
            </a:r>
            <a:endParaRPr/>
          </a:p>
          <a:p>
            <a:pPr indent="-317500" lvl="1" marL="914400" rtl="0" algn="l">
              <a:spcBef>
                <a:spcPts val="0"/>
              </a:spcBef>
              <a:spcAft>
                <a:spcPts val="0"/>
              </a:spcAft>
              <a:buSzPts val="1400"/>
              <a:buChar char="○"/>
            </a:pPr>
            <a:r>
              <a:rPr lang="en"/>
              <a:t>Land Manager Contacts</a:t>
            </a:r>
            <a:endParaRPr/>
          </a:p>
          <a:p>
            <a:pPr indent="-317500" lvl="1" marL="914400" rtl="0" algn="l">
              <a:spcBef>
                <a:spcPts val="0"/>
              </a:spcBef>
              <a:spcAft>
                <a:spcPts val="0"/>
              </a:spcAft>
              <a:buSzPts val="1400"/>
              <a:buChar char="○"/>
            </a:pPr>
            <a:r>
              <a:rPr lang="en"/>
              <a:t>Local Riding and Weather Conditions</a:t>
            </a:r>
            <a:endParaRPr/>
          </a:p>
          <a:p>
            <a:pPr indent="-317500" lvl="1" marL="914400" rtl="0" algn="l">
              <a:spcBef>
                <a:spcPts val="0"/>
              </a:spcBef>
              <a:spcAft>
                <a:spcPts val="0"/>
              </a:spcAft>
              <a:buSzPts val="1400"/>
              <a:buChar char="○"/>
            </a:pPr>
            <a:r>
              <a:rPr lang="en"/>
              <a:t>Link to Flow Conditions for Waterway Trails</a:t>
            </a:r>
            <a:endParaRPr/>
          </a:p>
          <a:p>
            <a:pPr indent="-342900" lvl="0" marL="457200" rtl="0" algn="l">
              <a:spcBef>
                <a:spcPts val="0"/>
              </a:spcBef>
              <a:spcAft>
                <a:spcPts val="0"/>
              </a:spcAft>
              <a:buSzPts val="1800"/>
              <a:buChar char="●"/>
            </a:pPr>
            <a:r>
              <a:rPr lang="en"/>
              <a:t>Available Data Downloads -</a:t>
            </a:r>
            <a:endParaRPr/>
          </a:p>
          <a:p>
            <a:pPr indent="-317500" lvl="1" marL="914400" rtl="0" algn="l">
              <a:spcBef>
                <a:spcPts val="0"/>
              </a:spcBef>
              <a:spcAft>
                <a:spcPts val="0"/>
              </a:spcAft>
              <a:buSzPts val="1400"/>
              <a:buChar char="○"/>
            </a:pPr>
            <a:r>
              <a:rPr lang="en"/>
              <a:t>GPX</a:t>
            </a:r>
            <a:endParaRPr/>
          </a:p>
          <a:p>
            <a:pPr indent="-317500" lvl="1" marL="914400" rtl="0" algn="l">
              <a:spcBef>
                <a:spcPts val="0"/>
              </a:spcBef>
              <a:spcAft>
                <a:spcPts val="0"/>
              </a:spcAft>
              <a:buSzPts val="1400"/>
              <a:buChar char="○"/>
            </a:pPr>
            <a:r>
              <a:rPr lang="en"/>
              <a:t>KML</a:t>
            </a:r>
            <a:endParaRPr/>
          </a:p>
          <a:p>
            <a:pPr indent="-317500" lvl="1" marL="914400" rtl="0" algn="l">
              <a:spcBef>
                <a:spcPts val="0"/>
              </a:spcBef>
              <a:spcAft>
                <a:spcPts val="0"/>
              </a:spcAft>
              <a:buSzPts val="1400"/>
              <a:buChar char="○"/>
            </a:pPr>
            <a:r>
              <a:rPr lang="en"/>
              <a:t>Georeferenced PDF maps</a:t>
            </a:r>
            <a:endParaRPr/>
          </a:p>
        </p:txBody>
      </p:sp>
      <p:pic>
        <p:nvPicPr>
          <p:cNvPr id="71" name="Google Shape;71;p14"/>
          <p:cNvPicPr preferRelativeResize="0"/>
          <p:nvPr/>
        </p:nvPicPr>
        <p:blipFill>
          <a:blip r:embed="rId3">
            <a:alphaModFix/>
          </a:blip>
          <a:stretch>
            <a:fillRect/>
          </a:stretch>
        </p:blipFill>
        <p:spPr>
          <a:xfrm>
            <a:off x="226850" y="1247400"/>
            <a:ext cx="3508725" cy="2997249"/>
          </a:xfrm>
          <a:prstGeom prst="rect">
            <a:avLst/>
          </a:prstGeom>
          <a:noFill/>
          <a:ln>
            <a:noFill/>
          </a:ln>
        </p:spPr>
      </p:pic>
      <p:pic>
        <p:nvPicPr>
          <p:cNvPr id="72" name="Google Shape;72;p14"/>
          <p:cNvPicPr preferRelativeResize="0"/>
          <p:nvPr/>
        </p:nvPicPr>
        <p:blipFill>
          <a:blip r:embed="rId4">
            <a:alphaModFix/>
          </a:blip>
          <a:stretch>
            <a:fillRect/>
          </a:stretch>
        </p:blipFill>
        <p:spPr>
          <a:xfrm>
            <a:off x="4081150" y="4556275"/>
            <a:ext cx="981675" cy="445025"/>
          </a:xfrm>
          <a:prstGeom prst="rect">
            <a:avLst/>
          </a:prstGeom>
          <a:noFill/>
          <a:ln>
            <a:noFill/>
          </a:ln>
        </p:spPr>
      </p:pic>
      <p:pic>
        <p:nvPicPr>
          <p:cNvPr id="73" name="Google Shape;73;p14"/>
          <p:cNvPicPr preferRelativeResize="0"/>
          <p:nvPr/>
        </p:nvPicPr>
        <p:blipFill rotWithShape="1">
          <a:blip r:embed="rId5">
            <a:alphaModFix/>
          </a:blip>
          <a:srcRect b="33834" l="67866" r="4370" t="34094"/>
          <a:stretch/>
        </p:blipFill>
        <p:spPr>
          <a:xfrm>
            <a:off x="7386250" y="3584925"/>
            <a:ext cx="1315949" cy="1366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Functionality</a:t>
            </a:r>
            <a:endParaRPr/>
          </a:p>
        </p:txBody>
      </p:sp>
      <p:sp>
        <p:nvSpPr>
          <p:cNvPr id="79" name="Google Shape;79;p15"/>
          <p:cNvSpPr txBox="1"/>
          <p:nvPr>
            <p:ph idx="1" type="body"/>
          </p:nvPr>
        </p:nvSpPr>
        <p:spPr>
          <a:xfrm>
            <a:off x="311700" y="1230300"/>
            <a:ext cx="5652600" cy="2915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Easy to navigate homepage that allows users to select by activity type </a:t>
            </a:r>
            <a:endParaRPr/>
          </a:p>
          <a:p>
            <a:pPr indent="-342900" lvl="0" marL="457200" rtl="0" algn="l">
              <a:spcBef>
                <a:spcPts val="0"/>
              </a:spcBef>
              <a:spcAft>
                <a:spcPts val="0"/>
              </a:spcAft>
              <a:buSzPts val="1800"/>
              <a:buChar char="●"/>
            </a:pPr>
            <a:r>
              <a:rPr lang="en"/>
              <a:t>Users can create an account </a:t>
            </a:r>
            <a:endParaRPr/>
          </a:p>
          <a:p>
            <a:pPr indent="-342900" lvl="1" marL="914400" rtl="0" algn="l">
              <a:spcBef>
                <a:spcPts val="0"/>
              </a:spcBef>
              <a:spcAft>
                <a:spcPts val="0"/>
              </a:spcAft>
              <a:buSzPts val="1800"/>
              <a:buChar char="○"/>
            </a:pPr>
            <a:r>
              <a:rPr lang="en" sz="1800"/>
              <a:t>Bookmark Trails</a:t>
            </a:r>
            <a:endParaRPr sz="1800"/>
          </a:p>
          <a:p>
            <a:pPr indent="-342900" lvl="1" marL="914400" rtl="0" algn="l">
              <a:spcBef>
                <a:spcPts val="0"/>
              </a:spcBef>
              <a:spcAft>
                <a:spcPts val="0"/>
              </a:spcAft>
              <a:buSzPts val="1800"/>
              <a:buChar char="○"/>
            </a:pPr>
            <a:r>
              <a:rPr lang="en" sz="1800"/>
              <a:t>Create a Trail Log </a:t>
            </a:r>
            <a:endParaRPr sz="1800"/>
          </a:p>
          <a:p>
            <a:pPr indent="-342900" lvl="1" marL="914400" rtl="0" algn="l">
              <a:spcBef>
                <a:spcPts val="0"/>
              </a:spcBef>
              <a:spcAft>
                <a:spcPts val="0"/>
              </a:spcAft>
              <a:buSzPts val="1800"/>
              <a:buChar char="○"/>
            </a:pPr>
            <a:r>
              <a:rPr lang="en" sz="1800"/>
              <a:t>Add Photos</a:t>
            </a:r>
            <a:endParaRPr sz="1800"/>
          </a:p>
          <a:p>
            <a:pPr indent="-342900" lvl="0" marL="457200" rtl="0" algn="l">
              <a:spcBef>
                <a:spcPts val="0"/>
              </a:spcBef>
              <a:spcAft>
                <a:spcPts val="0"/>
              </a:spcAft>
              <a:buSzPts val="1800"/>
              <a:buChar char="●"/>
            </a:pPr>
            <a:r>
              <a:rPr lang="en"/>
              <a:t>Interactive map that allows </a:t>
            </a:r>
            <a:r>
              <a:rPr lang="en"/>
              <a:t>users</a:t>
            </a:r>
            <a:r>
              <a:rPr lang="en"/>
              <a:t> to search by activity type, difficulty, location and length of trails</a:t>
            </a:r>
            <a:endParaRPr/>
          </a:p>
        </p:txBody>
      </p:sp>
      <p:pic>
        <p:nvPicPr>
          <p:cNvPr id="80" name="Google Shape;80;p15"/>
          <p:cNvPicPr preferRelativeResize="0"/>
          <p:nvPr/>
        </p:nvPicPr>
        <p:blipFill>
          <a:blip r:embed="rId3">
            <a:alphaModFix/>
          </a:blip>
          <a:stretch>
            <a:fillRect/>
          </a:stretch>
        </p:blipFill>
        <p:spPr>
          <a:xfrm>
            <a:off x="6417375" y="149746"/>
            <a:ext cx="2172790" cy="4773726"/>
          </a:xfrm>
          <a:prstGeom prst="rect">
            <a:avLst/>
          </a:prstGeom>
          <a:noFill/>
          <a:ln>
            <a:noFill/>
          </a:ln>
        </p:spPr>
      </p:pic>
      <p:pic>
        <p:nvPicPr>
          <p:cNvPr id="81" name="Google Shape;81;p15"/>
          <p:cNvPicPr preferRelativeResize="0"/>
          <p:nvPr/>
        </p:nvPicPr>
        <p:blipFill>
          <a:blip r:embed="rId4">
            <a:alphaModFix/>
          </a:blip>
          <a:stretch>
            <a:fillRect/>
          </a:stretch>
        </p:blipFill>
        <p:spPr>
          <a:xfrm>
            <a:off x="4081150" y="4556275"/>
            <a:ext cx="981675" cy="445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this website is unique</a:t>
            </a:r>
            <a:endParaRPr/>
          </a:p>
        </p:txBody>
      </p:sp>
      <p:sp>
        <p:nvSpPr>
          <p:cNvPr id="87" name="Google Shape;8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Data published on NVTF is </a:t>
            </a:r>
            <a:r>
              <a:rPr b="1" lang="en"/>
              <a:t>verified </a:t>
            </a:r>
            <a:r>
              <a:rPr lang="en"/>
              <a:t>by landowners or agencies.</a:t>
            </a:r>
            <a:endParaRPr/>
          </a:p>
          <a:p>
            <a:pPr indent="-317500" lvl="1" marL="914400" rtl="0" algn="l">
              <a:spcBef>
                <a:spcPts val="0"/>
              </a:spcBef>
              <a:spcAft>
                <a:spcPts val="0"/>
              </a:spcAft>
              <a:buSzPts val="1400"/>
              <a:buChar char="○"/>
            </a:pPr>
            <a:r>
              <a:rPr lang="en"/>
              <a:t>BLM</a:t>
            </a:r>
            <a:endParaRPr/>
          </a:p>
          <a:p>
            <a:pPr indent="-317500" lvl="1" marL="914400" rtl="0" algn="l">
              <a:spcBef>
                <a:spcPts val="0"/>
              </a:spcBef>
              <a:spcAft>
                <a:spcPts val="0"/>
              </a:spcAft>
              <a:buSzPts val="1400"/>
              <a:buChar char="○"/>
            </a:pPr>
            <a:r>
              <a:rPr lang="en"/>
              <a:t>US Forest Service</a:t>
            </a:r>
            <a:endParaRPr/>
          </a:p>
          <a:p>
            <a:pPr indent="-317500" lvl="1" marL="914400" rtl="0" algn="l">
              <a:spcBef>
                <a:spcPts val="0"/>
              </a:spcBef>
              <a:spcAft>
                <a:spcPts val="0"/>
              </a:spcAft>
              <a:buSzPts val="1400"/>
              <a:buChar char="○"/>
            </a:pPr>
            <a:r>
              <a:rPr lang="en"/>
              <a:t>Cities</a:t>
            </a:r>
            <a:endParaRPr/>
          </a:p>
          <a:p>
            <a:pPr indent="-317500" lvl="1" marL="914400" rtl="0" algn="l">
              <a:spcBef>
                <a:spcPts val="0"/>
              </a:spcBef>
              <a:spcAft>
                <a:spcPts val="0"/>
              </a:spcAft>
              <a:buSzPts val="1400"/>
              <a:buChar char="○"/>
            </a:pPr>
            <a:r>
              <a:rPr lang="en"/>
              <a:t>Counties </a:t>
            </a:r>
            <a:endParaRPr/>
          </a:p>
          <a:p>
            <a:pPr indent="-342900" lvl="0" marL="457200" rtl="0" algn="l">
              <a:spcBef>
                <a:spcPts val="0"/>
              </a:spcBef>
              <a:spcAft>
                <a:spcPts val="0"/>
              </a:spcAft>
              <a:buSzPts val="1800"/>
              <a:buChar char="●"/>
            </a:pPr>
            <a:r>
              <a:rPr lang="en"/>
              <a:t>This enables users to avoid trespassing on private property, disturbing protected habitat, and receive updated trail alerts from land managers.</a:t>
            </a:r>
            <a:endParaRPr/>
          </a:p>
        </p:txBody>
      </p:sp>
      <p:pic>
        <p:nvPicPr>
          <p:cNvPr id="88" name="Google Shape;88;p16"/>
          <p:cNvPicPr preferRelativeResize="0"/>
          <p:nvPr/>
        </p:nvPicPr>
        <p:blipFill rotWithShape="1">
          <a:blip r:embed="rId3">
            <a:alphaModFix/>
          </a:blip>
          <a:srcRect b="11237" l="0" r="0" t="0"/>
          <a:stretch/>
        </p:blipFill>
        <p:spPr>
          <a:xfrm>
            <a:off x="1910225" y="3598850"/>
            <a:ext cx="5323550" cy="723950"/>
          </a:xfrm>
          <a:prstGeom prst="rect">
            <a:avLst/>
          </a:prstGeom>
          <a:noFill/>
          <a:ln>
            <a:noFill/>
          </a:ln>
        </p:spPr>
      </p:pic>
      <p:pic>
        <p:nvPicPr>
          <p:cNvPr id="89" name="Google Shape;89;p16"/>
          <p:cNvPicPr preferRelativeResize="0"/>
          <p:nvPr/>
        </p:nvPicPr>
        <p:blipFill>
          <a:blip r:embed="rId4">
            <a:alphaModFix/>
          </a:blip>
          <a:stretch>
            <a:fillRect/>
          </a:stretch>
        </p:blipFill>
        <p:spPr>
          <a:xfrm>
            <a:off x="4081150" y="4556275"/>
            <a:ext cx="981675" cy="445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Benefit to your community</a:t>
            </a:r>
            <a:endParaRPr/>
          </a:p>
        </p:txBody>
      </p:sp>
      <p:sp>
        <p:nvSpPr>
          <p:cNvPr id="95" name="Google Shape;95;p17"/>
          <p:cNvSpPr txBox="1"/>
          <p:nvPr>
            <p:ph idx="1" type="body"/>
          </p:nvPr>
        </p:nvSpPr>
        <p:spPr>
          <a:xfrm>
            <a:off x="311700" y="1152475"/>
            <a:ext cx="3650700" cy="35889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Encourage</a:t>
            </a:r>
            <a:r>
              <a:rPr lang="en"/>
              <a:t> safe travel</a:t>
            </a:r>
            <a:endParaRPr/>
          </a:p>
          <a:p>
            <a:pPr indent="-325755" lvl="0" marL="457200" rtl="0" algn="l">
              <a:spcBef>
                <a:spcPts val="0"/>
              </a:spcBef>
              <a:spcAft>
                <a:spcPts val="0"/>
              </a:spcAft>
              <a:buSzPct val="100000"/>
              <a:buChar char="●"/>
            </a:pPr>
            <a:r>
              <a:rPr lang="en"/>
              <a:t>Helps visitors and residents alike discover new areas</a:t>
            </a:r>
            <a:endParaRPr/>
          </a:p>
          <a:p>
            <a:pPr indent="-325755" lvl="0" marL="457200" rtl="0" algn="l">
              <a:spcBef>
                <a:spcPts val="0"/>
              </a:spcBef>
              <a:spcAft>
                <a:spcPts val="0"/>
              </a:spcAft>
              <a:buSzPct val="100000"/>
              <a:buChar char="●"/>
            </a:pPr>
            <a:r>
              <a:rPr lang="en"/>
              <a:t>Increase visibility of local businesses </a:t>
            </a:r>
            <a:endParaRPr/>
          </a:p>
          <a:p>
            <a:pPr indent="-325755" lvl="0" marL="457200" rtl="0" algn="l">
              <a:spcBef>
                <a:spcPts val="0"/>
              </a:spcBef>
              <a:spcAft>
                <a:spcPts val="0"/>
              </a:spcAft>
              <a:buSzPct val="100000"/>
              <a:buChar char="●"/>
            </a:pPr>
            <a:r>
              <a:rPr lang="en"/>
              <a:t>Promote local events</a:t>
            </a:r>
            <a:endParaRPr/>
          </a:p>
          <a:p>
            <a:pPr indent="-325755" lvl="0" marL="457200" rtl="0" algn="l">
              <a:spcBef>
                <a:spcPts val="0"/>
              </a:spcBef>
              <a:spcAft>
                <a:spcPts val="0"/>
              </a:spcAft>
              <a:buSzPct val="100000"/>
              <a:buChar char="●"/>
            </a:pPr>
            <a:r>
              <a:rPr lang="en"/>
              <a:t>Tech free on your end and no </a:t>
            </a:r>
            <a:r>
              <a:rPr lang="en"/>
              <a:t>maintenance</a:t>
            </a:r>
            <a:r>
              <a:rPr lang="en"/>
              <a:t> needed</a:t>
            </a:r>
            <a:endParaRPr/>
          </a:p>
          <a:p>
            <a:pPr indent="-325755" lvl="0" marL="457200" rtl="0" algn="l">
              <a:spcBef>
                <a:spcPts val="0"/>
              </a:spcBef>
              <a:spcAft>
                <a:spcPts val="0"/>
              </a:spcAft>
              <a:buSzPct val="100000"/>
              <a:buChar char="●"/>
            </a:pPr>
            <a:r>
              <a:rPr lang="en"/>
              <a:t>An embedded map will increase traffic to your website, as well as ours</a:t>
            </a:r>
            <a:endParaRPr/>
          </a:p>
          <a:p>
            <a:pPr indent="-325755" lvl="0" marL="457200" rtl="0" algn="l">
              <a:spcBef>
                <a:spcPts val="0"/>
              </a:spcBef>
              <a:spcAft>
                <a:spcPts val="0"/>
              </a:spcAft>
              <a:buSzPct val="100000"/>
              <a:buChar char="●"/>
            </a:pPr>
            <a:r>
              <a:rPr lang="en"/>
              <a:t>Example of embedded map into website</a:t>
            </a:r>
            <a:r>
              <a:rPr lang="en"/>
              <a:t>: </a:t>
            </a:r>
            <a:r>
              <a:rPr lang="en" sz="1100" u="sng">
                <a:solidFill>
                  <a:schemeClr val="accent5"/>
                </a:solidFill>
                <a:latin typeface="Calibri"/>
                <a:ea typeface="Calibri"/>
                <a:cs typeface="Calibri"/>
                <a:sym typeface="Calibri"/>
                <a:hlinkClick r:id="rId3">
                  <a:extLst>
                    <a:ext uri="{A12FA001-AC4F-418D-AE19-62706E023703}">
                      <ahyp:hlinkClr val="tx"/>
                    </a:ext>
                  </a:extLst>
                </a:hlinkClick>
              </a:rPr>
              <a:t>https://www.nvtrailfinder.com/page/index/preview/k/cf67355a3333e6e143439161adc2d82e</a:t>
            </a:r>
            <a:endParaRPr/>
          </a:p>
          <a:p>
            <a:pPr indent="0" lvl="0" marL="0" rtl="0" algn="l">
              <a:spcBef>
                <a:spcPts val="1200"/>
              </a:spcBef>
              <a:spcAft>
                <a:spcPts val="1200"/>
              </a:spcAft>
              <a:buNone/>
            </a:pPr>
            <a:r>
              <a:t/>
            </a:r>
            <a:endParaRPr/>
          </a:p>
        </p:txBody>
      </p:sp>
      <p:pic>
        <p:nvPicPr>
          <p:cNvPr id="96" name="Google Shape;96;p17"/>
          <p:cNvPicPr preferRelativeResize="0"/>
          <p:nvPr/>
        </p:nvPicPr>
        <p:blipFill>
          <a:blip r:embed="rId4">
            <a:alphaModFix/>
          </a:blip>
          <a:stretch>
            <a:fillRect/>
          </a:stretch>
        </p:blipFill>
        <p:spPr>
          <a:xfrm>
            <a:off x="4089350" y="1152475"/>
            <a:ext cx="4808899" cy="2705801"/>
          </a:xfrm>
          <a:prstGeom prst="rect">
            <a:avLst/>
          </a:prstGeom>
          <a:noFill/>
          <a:ln>
            <a:noFill/>
          </a:ln>
        </p:spPr>
      </p:pic>
      <p:pic>
        <p:nvPicPr>
          <p:cNvPr id="97" name="Google Shape;97;p17"/>
          <p:cNvPicPr preferRelativeResize="0"/>
          <p:nvPr/>
        </p:nvPicPr>
        <p:blipFill>
          <a:blip r:embed="rId5">
            <a:alphaModFix/>
          </a:blip>
          <a:stretch>
            <a:fillRect/>
          </a:stretch>
        </p:blipFill>
        <p:spPr>
          <a:xfrm>
            <a:off x="4081150" y="4556275"/>
            <a:ext cx="981675" cy="445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Website traffic</a:t>
            </a:r>
            <a:endParaRPr/>
          </a:p>
        </p:txBody>
      </p:sp>
      <p:sp>
        <p:nvSpPr>
          <p:cNvPr id="103" name="Google Shape;103;p18"/>
          <p:cNvSpPr txBox="1"/>
          <p:nvPr>
            <p:ph idx="1" type="body"/>
          </p:nvPr>
        </p:nvSpPr>
        <p:spPr>
          <a:xfrm>
            <a:off x="311700" y="11356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Two </a:t>
            </a:r>
            <a:r>
              <a:rPr lang="en"/>
              <a:t>ways to see how visitors are using the website:</a:t>
            </a:r>
            <a:endParaRPr/>
          </a:p>
          <a:p>
            <a:pPr indent="-342900" lvl="0" marL="457200" rtl="0" algn="l">
              <a:spcBef>
                <a:spcPts val="1200"/>
              </a:spcBef>
              <a:spcAft>
                <a:spcPts val="0"/>
              </a:spcAft>
              <a:buSzPts val="1800"/>
              <a:buChar char="●"/>
            </a:pPr>
            <a:r>
              <a:rPr lang="en"/>
              <a:t>Google</a:t>
            </a:r>
            <a:r>
              <a:rPr lang="en"/>
              <a:t> Analytics</a:t>
            </a:r>
            <a:endParaRPr/>
          </a:p>
          <a:p>
            <a:pPr indent="-342900" lvl="0" marL="457200" rtl="0" algn="l">
              <a:spcBef>
                <a:spcPts val="0"/>
              </a:spcBef>
              <a:spcAft>
                <a:spcPts val="0"/>
              </a:spcAft>
              <a:buSzPts val="1800"/>
              <a:buChar char="●"/>
            </a:pPr>
            <a:r>
              <a:rPr lang="en"/>
              <a:t>Branch CMS Back end of website</a:t>
            </a:r>
            <a:endParaRPr/>
          </a:p>
        </p:txBody>
      </p:sp>
      <p:pic>
        <p:nvPicPr>
          <p:cNvPr id="104" name="Google Shape;104;p18"/>
          <p:cNvPicPr preferRelativeResize="0"/>
          <p:nvPr/>
        </p:nvPicPr>
        <p:blipFill>
          <a:blip r:embed="rId3">
            <a:alphaModFix/>
          </a:blip>
          <a:stretch>
            <a:fillRect/>
          </a:stretch>
        </p:blipFill>
        <p:spPr>
          <a:xfrm>
            <a:off x="1333298" y="2537925"/>
            <a:ext cx="6577912" cy="2421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Demo</a:t>
            </a:r>
            <a:endParaRPr/>
          </a:p>
        </p:txBody>
      </p:sp>
      <p:sp>
        <p:nvSpPr>
          <p:cNvPr id="110" name="Google Shape;11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u="sng">
                <a:solidFill>
                  <a:schemeClr val="hlink"/>
                </a:solidFill>
                <a:hlinkClick r:id="rId3"/>
              </a:rPr>
              <a:t>Nevada Trail Finder</a:t>
            </a:r>
            <a:endParaRPr/>
          </a:p>
        </p:txBody>
      </p:sp>
      <p:pic>
        <p:nvPicPr>
          <p:cNvPr id="111" name="Google Shape;111;p19"/>
          <p:cNvPicPr preferRelativeResize="0"/>
          <p:nvPr/>
        </p:nvPicPr>
        <p:blipFill>
          <a:blip r:embed="rId4">
            <a:alphaModFix/>
          </a:blip>
          <a:stretch>
            <a:fillRect/>
          </a:stretch>
        </p:blipFill>
        <p:spPr>
          <a:xfrm>
            <a:off x="4081150" y="4556275"/>
            <a:ext cx="981675" cy="445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D2B5"/>
        </a:solidFill>
      </p:bgPr>
    </p:bg>
    <p:spTree>
      <p:nvGrpSpPr>
        <p:cNvPr id="115" name="Shape 115"/>
        <p:cNvGrpSpPr/>
        <p:nvPr/>
      </p:nvGrpSpPr>
      <p:grpSpPr>
        <a:xfrm>
          <a:off x="0" y="0"/>
          <a:ext cx="0" cy="0"/>
          <a:chOff x="0" y="0"/>
          <a:chExt cx="0" cy="0"/>
        </a:xfrm>
      </p:grpSpPr>
      <p:sp>
        <p:nvSpPr>
          <p:cNvPr id="116" name="Google Shape;116;p20"/>
          <p:cNvSpPr txBox="1"/>
          <p:nvPr>
            <p:ph type="title"/>
          </p:nvPr>
        </p:nvSpPr>
        <p:spPr>
          <a:xfrm>
            <a:off x="2829350" y="150450"/>
            <a:ext cx="2922300" cy="2003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Thank you!</a:t>
            </a:r>
            <a:endParaRPr/>
          </a:p>
        </p:txBody>
      </p:sp>
      <p:sp>
        <p:nvSpPr>
          <p:cNvPr id="117" name="Google Shape;117;p20"/>
          <p:cNvSpPr txBox="1"/>
          <p:nvPr>
            <p:ph idx="4294967295" type="body"/>
          </p:nvPr>
        </p:nvSpPr>
        <p:spPr>
          <a:xfrm>
            <a:off x="311700" y="2014275"/>
            <a:ext cx="8520600" cy="13008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solidFill>
                  <a:srgbClr val="5B0F00"/>
                </a:solidFill>
              </a:rPr>
              <a:t>Jasmina Sekanovich - State Recreation Mapping Coordinator </a:t>
            </a:r>
            <a:endParaRPr>
              <a:solidFill>
                <a:srgbClr val="5B0F00"/>
              </a:solidFill>
            </a:endParaRPr>
          </a:p>
          <a:p>
            <a:pPr indent="0" lvl="0" marL="0" rtl="0" algn="ctr">
              <a:spcBef>
                <a:spcPts val="1200"/>
              </a:spcBef>
              <a:spcAft>
                <a:spcPts val="0"/>
              </a:spcAft>
              <a:buNone/>
            </a:pPr>
            <a:r>
              <a:rPr lang="en">
                <a:solidFill>
                  <a:srgbClr val="5B0F00"/>
                </a:solidFill>
              </a:rPr>
              <a:t>Email: jsekanovich@ohv.nv.gov</a:t>
            </a:r>
            <a:endParaRPr>
              <a:solidFill>
                <a:srgbClr val="5B0F00"/>
              </a:solidFill>
            </a:endParaRPr>
          </a:p>
          <a:p>
            <a:pPr indent="0" lvl="0" marL="0" rtl="0" algn="ctr">
              <a:spcBef>
                <a:spcPts val="1200"/>
              </a:spcBef>
              <a:spcAft>
                <a:spcPts val="1200"/>
              </a:spcAft>
              <a:buNone/>
            </a:pPr>
            <a:r>
              <a:rPr lang="en">
                <a:solidFill>
                  <a:srgbClr val="5B0F00"/>
                </a:solidFill>
              </a:rPr>
              <a:t>Phone: (775)684-2795</a:t>
            </a:r>
            <a:endParaRPr>
              <a:solidFill>
                <a:srgbClr val="5B0F00"/>
              </a:solidFill>
            </a:endParaRPr>
          </a:p>
        </p:txBody>
      </p:sp>
      <p:pic>
        <p:nvPicPr>
          <p:cNvPr id="118" name="Google Shape;118;p20"/>
          <p:cNvPicPr preferRelativeResize="0"/>
          <p:nvPr/>
        </p:nvPicPr>
        <p:blipFill>
          <a:blip r:embed="rId3">
            <a:alphaModFix/>
          </a:blip>
          <a:stretch>
            <a:fillRect/>
          </a:stretch>
        </p:blipFill>
        <p:spPr>
          <a:xfrm>
            <a:off x="1248199" y="4239803"/>
            <a:ext cx="1898974" cy="495375"/>
          </a:xfrm>
          <a:prstGeom prst="rect">
            <a:avLst/>
          </a:prstGeom>
          <a:noFill/>
          <a:ln>
            <a:noFill/>
          </a:ln>
        </p:spPr>
      </p:pic>
      <p:pic>
        <p:nvPicPr>
          <p:cNvPr id="119" name="Google Shape;119;p20"/>
          <p:cNvPicPr preferRelativeResize="0"/>
          <p:nvPr/>
        </p:nvPicPr>
        <p:blipFill>
          <a:blip r:embed="rId4">
            <a:alphaModFix/>
          </a:blip>
          <a:stretch>
            <a:fillRect/>
          </a:stretch>
        </p:blipFill>
        <p:spPr>
          <a:xfrm>
            <a:off x="3743191" y="4155050"/>
            <a:ext cx="1993549" cy="664875"/>
          </a:xfrm>
          <a:prstGeom prst="rect">
            <a:avLst/>
          </a:prstGeom>
          <a:noFill/>
          <a:ln>
            <a:noFill/>
          </a:ln>
        </p:spPr>
      </p:pic>
      <p:pic>
        <p:nvPicPr>
          <p:cNvPr id="120" name="Google Shape;120;p20"/>
          <p:cNvPicPr preferRelativeResize="0"/>
          <p:nvPr/>
        </p:nvPicPr>
        <p:blipFill rotWithShape="1">
          <a:blip r:embed="rId5">
            <a:alphaModFix/>
          </a:blip>
          <a:srcRect b="0" l="0" r="0" t="0"/>
          <a:stretch/>
        </p:blipFill>
        <p:spPr>
          <a:xfrm>
            <a:off x="6332759" y="4197425"/>
            <a:ext cx="1302516" cy="58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