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14"/>
  </p:notesMasterIdLst>
  <p:sldIdLst>
    <p:sldId id="257" r:id="rId3"/>
    <p:sldId id="259" r:id="rId4"/>
    <p:sldId id="279" r:id="rId5"/>
    <p:sldId id="280" r:id="rId6"/>
    <p:sldId id="281" r:id="rId7"/>
    <p:sldId id="282" r:id="rId8"/>
    <p:sldId id="265" r:id="rId9"/>
    <p:sldId id="269" r:id="rId10"/>
    <p:sldId id="266" r:id="rId11"/>
    <p:sldId id="267" r:id="rId12"/>
    <p:sldId id="258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berg, Sondra E" initials="RSE" lastIdx="0" clrIdx="0">
    <p:extLst>
      <p:ext uri="{19B8F6BF-5375-455C-9EA6-DF929625EA0E}">
        <p15:presenceInfo xmlns:p15="http://schemas.microsoft.com/office/powerpoint/2012/main" userId="S-1-5-21-416489866-1133917369-929701000-67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7" autoAdjust="0"/>
  </p:normalViewPr>
  <p:slideViewPr>
    <p:cSldViewPr snapToGrid="0" snapToObjects="1">
      <p:cViewPr>
        <p:scale>
          <a:sx n="130" d="100"/>
          <a:sy n="130" d="100"/>
        </p:scale>
        <p:origin x="107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20" d="100"/>
          <a:sy n="120" d="100"/>
        </p:scale>
        <p:origin x="31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C423-81A4-4454-AC18-5053A5D1C05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B98F5-3DB3-42D4-9136-34CBE9E8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Afternoon, </a:t>
            </a:r>
          </a:p>
          <a:p>
            <a:endParaRPr lang="en-US" dirty="0"/>
          </a:p>
          <a:p>
            <a:r>
              <a:rPr lang="en-US" dirty="0"/>
              <a:t>My name is Kevin Verre with the Nevada Department of transportation.  </a:t>
            </a:r>
          </a:p>
          <a:p>
            <a:endParaRPr lang="en-US" dirty="0"/>
          </a:p>
          <a:p>
            <a:r>
              <a:rPr lang="en-US" dirty="0"/>
              <a:t>Today I will give you a brief overview of the Future Interstate II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 the corridor study and current I-11 activities please visit the site listed </a:t>
            </a:r>
          </a:p>
          <a:p>
            <a:endParaRPr lang="en-US" dirty="0"/>
          </a:p>
          <a:p>
            <a:r>
              <a:rPr lang="en-US" dirty="0"/>
              <a:t>Also you can visit Nevada’s State Transportation Improvement Program on line to get more information on planned upcoming projects at the list 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presentation will be to provide an overview of the I-11 and Intermountain west Corridor Study, </a:t>
            </a:r>
          </a:p>
          <a:p>
            <a:endParaRPr lang="en-US" dirty="0"/>
          </a:p>
          <a:p>
            <a:r>
              <a:rPr lang="en-US" dirty="0"/>
              <a:t>Corridor Actions underway as well as Planned. </a:t>
            </a:r>
          </a:p>
          <a:p>
            <a:endParaRPr lang="en-US" dirty="0"/>
          </a:p>
          <a:p>
            <a:r>
              <a:rPr lang="en-US" dirty="0"/>
              <a:t>I will also provide a brief description on some of the other opportunities the Department is involved with regarding I-11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can see the I-11 Corridor Study has three parts </a:t>
            </a:r>
          </a:p>
          <a:p>
            <a:endParaRPr lang="en-US" dirty="0"/>
          </a:p>
          <a:p>
            <a:r>
              <a:rPr lang="en-US" dirty="0"/>
              <a:t>The Corridor vision  - which included the Corridor Vision Summary, this stage of the study also laid out the Public Involvement plan.</a:t>
            </a:r>
          </a:p>
          <a:p>
            <a:endParaRPr lang="en-US" dirty="0"/>
          </a:p>
          <a:p>
            <a:r>
              <a:rPr lang="en-US" dirty="0"/>
              <a:t>The second phase was the Corridor Justification which provided the Corridor Justification Report and Corridor Goals and Objectives </a:t>
            </a:r>
          </a:p>
          <a:p>
            <a:endParaRPr lang="en-US" dirty="0"/>
          </a:p>
          <a:p>
            <a:r>
              <a:rPr lang="en-US" dirty="0"/>
              <a:t>The third phase of the plan was the Corridor Concept which developed the Purpose and Need as well as the Business Case.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Corridor Vision laid out the Potential Benefits  which includes:</a:t>
            </a:r>
          </a:p>
          <a:p>
            <a:endParaRPr lang="en-US" dirty="0"/>
          </a:p>
          <a:p>
            <a:r>
              <a:rPr lang="en-US" dirty="0"/>
              <a:t>Connecting communities and Enhancing Economic Vitality of communities,  </a:t>
            </a:r>
          </a:p>
          <a:p>
            <a:endParaRPr lang="en-US" dirty="0"/>
          </a:p>
          <a:p>
            <a:r>
              <a:rPr lang="en-US" dirty="0"/>
              <a:t>Improving safety and travel time reliability, </a:t>
            </a:r>
          </a:p>
          <a:p>
            <a:endParaRPr lang="en-US" dirty="0"/>
          </a:p>
          <a:p>
            <a:r>
              <a:rPr lang="en-US" dirty="0"/>
              <a:t>Providing relief for congested north-south corridors in the west </a:t>
            </a:r>
          </a:p>
          <a:p>
            <a:endParaRPr lang="en-US" dirty="0"/>
          </a:p>
          <a:p>
            <a:r>
              <a:rPr lang="en-US" dirty="0"/>
              <a:t>Enhancing commercial opportunities by linking trade </a:t>
            </a:r>
          </a:p>
          <a:p>
            <a:endParaRPr lang="en-US" dirty="0"/>
          </a:p>
          <a:p>
            <a:r>
              <a:rPr lang="en-US" dirty="0"/>
              <a:t>And  Increasing the global competitiveness of the region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The Corridor Justification demonstrated that the corridor would help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Integrate the economies of the Southwest Triangle megaregion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Capitalize on Mexico’s growing role in North American manufacturing and trade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Support economic development initiatives of both Arizona and Nevada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And also prevent congestion from crippling economic competitiveness 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3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Business Case demonstrates how the I-11 corridor can help link a number of regions.  </a:t>
            </a:r>
          </a:p>
          <a:p>
            <a:endParaRPr lang="en-US" dirty="0"/>
          </a:p>
          <a:p>
            <a:r>
              <a:rPr lang="en-US" dirty="0"/>
              <a:t>The Southwest Triangle illustrated above is on a trajectory to be a leading American region that maintains linkages to the worlds fastest emerging economies in both Asia and Latin America;  The I-11 corridor would only strengthen the economic growth and diversity of this megapolitan.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Side note a megapolitan is a conglomeration of two or more intertwined metropolitan areas with a combined population of 5 million or more, and is characterized by interlocking economic systems. 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states are still working on the implementation of the corridor plan and are ensuring that the findings are included in future and ongoing planning efforts.  </a:t>
            </a:r>
          </a:p>
          <a:p>
            <a:endParaRPr lang="en-US" dirty="0"/>
          </a:p>
          <a:p>
            <a:r>
              <a:rPr lang="en-US" dirty="0"/>
              <a:t>NDOT has started developing a Long Range Plan called the One Nevada Plan which will include examining I-11 has a critical corridor.  </a:t>
            </a:r>
          </a:p>
          <a:p>
            <a:endParaRPr lang="en-US" dirty="0"/>
          </a:p>
          <a:p>
            <a:r>
              <a:rPr lang="en-US" dirty="0"/>
              <a:t>Both states are implementing incremental projects within the corridor</a:t>
            </a:r>
          </a:p>
          <a:p>
            <a:endParaRPr lang="en-US" dirty="0"/>
          </a:p>
          <a:p>
            <a:r>
              <a:rPr lang="en-US" dirty="0"/>
              <a:t>I-11 language was included within the current transportation bill, FAST ACT</a:t>
            </a:r>
          </a:p>
          <a:p>
            <a:r>
              <a:rPr lang="en-US" dirty="0"/>
              <a:t> extending the I-11 designation from Nogales to I-80 (and within the 95 corridor). </a:t>
            </a:r>
          </a:p>
          <a:p>
            <a:endParaRPr lang="en-US" dirty="0"/>
          </a:p>
          <a:p>
            <a:r>
              <a:rPr lang="en-US" dirty="0"/>
              <a:t>Arizona is continuing work on the US93 portion to make this facility a 4 lane Divided </a:t>
            </a:r>
            <a:r>
              <a:rPr lang="en-US" dirty="0" err="1"/>
              <a:t>hwy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they have started a Tier I EIS for Wickenburg to Nogales.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6E45-9202-4DF1-A1FD-ED5446460C9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0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NV is:</a:t>
            </a:r>
          </a:p>
          <a:p>
            <a:endParaRPr lang="en-US" dirty="0"/>
          </a:p>
          <a:p>
            <a:r>
              <a:rPr lang="en-US" dirty="0"/>
              <a:t>Completing the 1</a:t>
            </a:r>
            <a:r>
              <a:rPr lang="en-US" baseline="30000" dirty="0"/>
              <a:t>st</a:t>
            </a:r>
            <a:r>
              <a:rPr lang="en-US" dirty="0"/>
              <a:t> segment of i-11 (Boulder City By-pass) this is a two phase effort with Southern Nevada RTC.  </a:t>
            </a:r>
          </a:p>
          <a:p>
            <a:endParaRPr lang="en-US" dirty="0"/>
          </a:p>
          <a:p>
            <a:r>
              <a:rPr lang="en-US" dirty="0"/>
              <a:t>Some incremental improvements on 95 in and north of las Vegas include;</a:t>
            </a:r>
          </a:p>
          <a:p>
            <a:r>
              <a:rPr lang="en-US" dirty="0"/>
              <a:t>US 95 NW Phase 3a Centennial Bowl</a:t>
            </a:r>
          </a:p>
          <a:p>
            <a:r>
              <a:rPr lang="en-US" dirty="0"/>
              <a:t>US 95 NW Phase 2B/5 Durango to Kyle </a:t>
            </a:r>
          </a:p>
          <a:p>
            <a:endParaRPr lang="en-US" dirty="0"/>
          </a:p>
          <a:p>
            <a:r>
              <a:rPr lang="en-US" dirty="0"/>
              <a:t>NDOT will also will be looking at a scoping effort to see what improvements can be made within the corridor south of Tonopah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6E45-9202-4DF1-A1FD-ED5446460C9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NDOT just completed a freight plan and within the plan incremental improvements were included within the list of projects </a:t>
            </a:r>
          </a:p>
          <a:p>
            <a:endParaRPr lang="en-US" dirty="0"/>
          </a:p>
          <a:p>
            <a:r>
              <a:rPr lang="en-US" dirty="0"/>
              <a:t>NDOT is also conducting a Southern Nevada Traffic Study which will include consideration of I-11 through Las Vegas.  At the conclusion of this study, we will have a better idea of the future traffic demand on the freeway system in Southern NV and what role I-11 might Play. </a:t>
            </a:r>
          </a:p>
          <a:p>
            <a:endParaRPr lang="en-US" dirty="0"/>
          </a:p>
          <a:p>
            <a:r>
              <a:rPr lang="en-US" dirty="0"/>
              <a:t>Other partnering opportunities include NDOT’s involvement with the Governors office of Energy on the US 95 Electric Highway.  </a:t>
            </a:r>
          </a:p>
          <a:p>
            <a:endParaRPr lang="en-US" dirty="0"/>
          </a:p>
          <a:p>
            <a:r>
              <a:rPr lang="en-US" dirty="0"/>
              <a:t>We have also partnered with the Governors office of Economic Development and Southern NV RTC on the </a:t>
            </a:r>
            <a:r>
              <a:rPr lang="en-US" dirty="0" err="1"/>
              <a:t>HyperLoop</a:t>
            </a:r>
            <a:r>
              <a:rPr lang="en-US" dirty="0"/>
              <a:t> One global Challenge to submit an application for a connection between Southern and Northwestern NV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98F5-3DB3-42D4-9136-34CBE9E86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5234" y="870010"/>
            <a:ext cx="6368766" cy="2015233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75234" y="3081782"/>
            <a:ext cx="6368766" cy="939802"/>
          </a:xfrm>
        </p:spPr>
        <p:txBody>
          <a:bodyPr>
            <a:noAutofit/>
          </a:bodyPr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75234" y="5540898"/>
            <a:ext cx="1386840" cy="239698"/>
          </a:xfrm>
        </p:spPr>
        <p:txBody>
          <a:bodyPr anchor="ctr">
            <a:noAutofit/>
          </a:bodyPr>
          <a:lstStyle>
            <a:lvl1pPr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4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-11_Logo_Final_2012-09-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4438" y="3914775"/>
            <a:ext cx="1117600" cy="1149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53" y="4634143"/>
            <a:ext cx="7838982" cy="20507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7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2117-6DCA-4BC4-BD0F-074B03224B6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1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02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999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6023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999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ED44-16E3-4994-A533-CA11B2F607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9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E0E-5724-4E2A-87F4-99E1FE5080B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729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9ED728-2B1F-394E-8B2A-4619102D6AAA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6/21/2017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D728-2B1F-394E-8B2A-4619102D6AAA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0" y="0"/>
            <a:ext cx="7715250" cy="1196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589088"/>
            <a:ext cx="7848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325"/>
            <a:ext cx="4572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2A785C8-6778-491B-B669-D84BF81B52B0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17" descr="I-11_Logo_Final_2012-09-0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3688" y="141288"/>
            <a:ext cx="1117600" cy="1150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9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ts val="400"/>
        </a:spcAft>
        <a:defRPr sz="2800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ts val="400"/>
        </a:spcAft>
        <a:defRPr sz="2800">
          <a:solidFill>
            <a:schemeClr val="bg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0"/>
        </a:spcBef>
        <a:spcAft>
          <a:spcPts val="12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0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1800"/>
        </a:lnSpc>
        <a:spcBef>
          <a:spcPct val="0"/>
        </a:spcBef>
        <a:spcAft>
          <a:spcPts val="120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ts val="120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ts val="120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tip.nevadadot.com/" TargetMode="External"/><Relationship Id="rId4" Type="http://schemas.openxmlformats.org/officeDocument/2006/relationships/hyperlink" Target="http://www.i11study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588" y="2552073"/>
            <a:ext cx="877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/>
                <a:cs typeface="Arial Black"/>
              </a:rPr>
              <a:t>Future Interstate 11</a:t>
            </a:r>
          </a:p>
          <a:p>
            <a:pPr algn="ctr"/>
            <a:r>
              <a:rPr lang="en-US" sz="6000" dirty="0">
                <a:latin typeface="Arial Black"/>
                <a:cs typeface="Arial Black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8940" y="5061098"/>
            <a:ext cx="551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Kevin Verre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Assistant Chief, Multi-Modal &amp; Program Development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Nevada Department of Transportation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359" y="160265"/>
            <a:ext cx="187163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DOT Powerpoint Template Rural Scenic body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53757" y="1317812"/>
            <a:ext cx="8065060" cy="508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3000" dirty="0">
                <a:solidFill>
                  <a:prstClr val="black"/>
                </a:solidFill>
              </a:rPr>
              <a:t>Nevada must plan to deliver our vision while remaining flexible to uncertainties in economic and technological drivers.</a:t>
            </a:r>
          </a:p>
          <a:p>
            <a:pPr marL="0" indent="0">
              <a:buFont typeface="Arial"/>
              <a:buNone/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en-US" sz="3000" dirty="0">
                <a:solidFill>
                  <a:prstClr val="black"/>
                </a:solidFill>
              </a:rPr>
              <a:t>For more information on the corridor study and current I-11 activities:  </a:t>
            </a:r>
            <a:r>
              <a:rPr lang="en-US" sz="3000" dirty="0">
                <a:solidFill>
                  <a:prstClr val="black"/>
                </a:solidFill>
                <a:hlinkClick r:id="rId4"/>
              </a:rPr>
              <a:t>www.i11study.com</a:t>
            </a:r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en-US" sz="3000" dirty="0">
                <a:solidFill>
                  <a:prstClr val="black"/>
                </a:solidFill>
              </a:rPr>
              <a:t>For more information on planned upcoming projects:</a:t>
            </a:r>
          </a:p>
          <a:p>
            <a:pPr marL="0" indent="0">
              <a:buFont typeface="Arial"/>
              <a:buNone/>
              <a:defRPr/>
            </a:pPr>
            <a:r>
              <a:rPr lang="en-US" sz="3000" dirty="0">
                <a:solidFill>
                  <a:prstClr val="black"/>
                </a:solidFill>
                <a:hlinkClick r:id="rId5"/>
              </a:rPr>
              <a:t>estip.nevadadot.com</a:t>
            </a:r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  <a:defRPr/>
            </a:pPr>
            <a:br>
              <a:rPr lang="en-US" sz="3000" dirty="0">
                <a:solidFill>
                  <a:prstClr val="black"/>
                </a:solidFill>
              </a:rPr>
            </a:br>
            <a:br>
              <a:rPr lang="en-US" sz="3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.psd"/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Powerpoint ndot logo1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7772400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DOT powerpoint ndot logo 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81" y="3271796"/>
            <a:ext cx="7772400" cy="1828800"/>
          </a:xfrm>
          <a:prstGeom prst="rect">
            <a:avLst/>
          </a:prstGeom>
        </p:spPr>
      </p:pic>
      <p:pic>
        <p:nvPicPr>
          <p:cNvPr id="4" name="Picture 3" descr="social icons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43" y="4945063"/>
            <a:ext cx="6422703" cy="88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656" y="1887353"/>
            <a:ext cx="47704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Study – completed November 2014, identified next steps for implementation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Corridor Actions underway and planned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Other opportunities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6288" y="335682"/>
            <a:ext cx="669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2"/>
                </a:solidFill>
                <a:latin typeface="+mj-lt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877" y="1166679"/>
            <a:ext cx="3926164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defRPr/>
            </a:pPr>
            <a:r>
              <a:rPr lang="en-US" dirty="0"/>
              <a:t>What Did this Study Entail?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5B641-FE47-45EC-9DF6-25EB41338B73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1" y="1665027"/>
            <a:ext cx="7892689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Corridor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7" y="1589088"/>
            <a:ext cx="4205335" cy="5140325"/>
          </a:xfrm>
        </p:spPr>
        <p:txBody>
          <a:bodyPr/>
          <a:lstStyle/>
          <a:p>
            <a:pPr>
              <a:buNone/>
            </a:pPr>
            <a:r>
              <a:rPr lang="en-US" sz="2200" dirty="0">
                <a:latin typeface="+mn-lt"/>
              </a:rPr>
              <a:t>Potential benefits:</a:t>
            </a:r>
          </a:p>
          <a:p>
            <a:r>
              <a:rPr lang="en-US" sz="2200" dirty="0">
                <a:latin typeface="+mn-lt"/>
              </a:rPr>
              <a:t>Connecting communities</a:t>
            </a:r>
          </a:p>
          <a:p>
            <a:r>
              <a:rPr lang="en-US" sz="2200" dirty="0">
                <a:latin typeface="+mn-lt"/>
              </a:rPr>
              <a:t>Enhancing economic vitality of communities</a:t>
            </a:r>
          </a:p>
          <a:p>
            <a:r>
              <a:rPr lang="en-US" sz="2200" dirty="0">
                <a:latin typeface="+mn-lt"/>
              </a:rPr>
              <a:t>Improving safety and travel time reliability</a:t>
            </a:r>
          </a:p>
          <a:p>
            <a:r>
              <a:rPr lang="en-US" sz="2200" dirty="0">
                <a:latin typeface="+mn-lt"/>
              </a:rPr>
              <a:t>Providing relief for congested north-south corridors in the 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42117-6DCA-4BC4-BD0F-074B03224B6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042" t="19963" r="16610" b="6250"/>
          <a:stretch>
            <a:fillRect/>
          </a:stretch>
        </p:blipFill>
        <p:spPr bwMode="auto">
          <a:xfrm>
            <a:off x="5358405" y="1616276"/>
            <a:ext cx="3785595" cy="240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60507" y="4981433"/>
            <a:ext cx="7533114" cy="19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Enhancing commercial opportunities by linking trade</a:t>
            </a:r>
          </a:p>
          <a:p>
            <a:pPr marL="342900" indent="-342900" defTabSz="914400" fontAlgn="base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Increasing the global competitiveness of the region</a:t>
            </a:r>
          </a:p>
        </p:txBody>
      </p:sp>
    </p:spTree>
    <p:extLst>
      <p:ext uri="{BB962C8B-B14F-4D97-AF65-F5344CB8AC3E}">
        <p14:creationId xmlns:p14="http://schemas.microsoft.com/office/powerpoint/2010/main" val="134173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Corridor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748" y="1477316"/>
            <a:ext cx="4178038" cy="5140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+mj-lt"/>
              </a:rPr>
              <a:t>Integrate the economies of the Southwest Triangle </a:t>
            </a:r>
            <a:r>
              <a:rPr lang="en-US" sz="2200" dirty="0" err="1">
                <a:latin typeface="+mj-lt"/>
              </a:rPr>
              <a:t>megaregion</a:t>
            </a:r>
            <a:endParaRPr lang="en-US" sz="22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+mj-lt"/>
              </a:rPr>
              <a:t>Capitalize on Mexico’s growing role in North American manufacturing/trade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+mj-lt"/>
              </a:rPr>
              <a:t>Support economic development initiatives of Arizona and Nevada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+mj-lt"/>
              </a:rPr>
              <a:t>Prevent congestion from crippling economic competitiveness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D48CD-B2A1-49E1-874E-952BD49BFA0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97" y="1351223"/>
            <a:ext cx="3611503" cy="561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31" y="3641829"/>
            <a:ext cx="2089273" cy="24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09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Case:  Generating Prosperity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2481" y="1719884"/>
            <a:ext cx="6879698" cy="4546877"/>
            <a:chOff x="2250655" y="1788122"/>
            <a:chExt cx="5466890" cy="4546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655" y="1788122"/>
              <a:ext cx="5466890" cy="40030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9239">
              <a:off x="3529495" y="4179042"/>
              <a:ext cx="761152" cy="5214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881" y="4372709"/>
              <a:ext cx="796277" cy="751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12377" y="4994030"/>
              <a:ext cx="958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Arial" charset="0"/>
                </a:rPr>
                <a:t>Asia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5865">
              <a:off x="3364111" y="4865078"/>
              <a:ext cx="796277" cy="7513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66292" y="5380892"/>
              <a:ext cx="1846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Arial" charset="0"/>
                </a:rPr>
                <a:t>Latin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 body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58175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en-US" sz="3200" b="1" dirty="0">
                <a:solidFill>
                  <a:srgbClr val="0000BF"/>
                </a:solidFill>
                <a:latin typeface="Trebuchet MS" pitchFamily="34" charset="0"/>
              </a:rPr>
              <a:t>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949" y="1206611"/>
            <a:ext cx="831842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Both states</a:t>
            </a:r>
          </a:p>
          <a:p>
            <a:pPr marL="342900" lvl="1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Ensure consideration of findings is included in future &amp; ongoing planning efforts (e.g. Statewide Long Range Plan, Freight Plan)</a:t>
            </a:r>
          </a:p>
          <a:p>
            <a:pPr marL="342900" lvl="1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Implementing incremental projects</a:t>
            </a:r>
          </a:p>
          <a:p>
            <a:pPr marL="342900" lvl="1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Extension language included in FAST Act: Nogales to I-80</a:t>
            </a:r>
          </a:p>
          <a:p>
            <a:pPr defTabSz="914400" fontAlgn="base"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Arizona</a:t>
            </a:r>
          </a:p>
          <a:p>
            <a:pPr marL="342900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Continued work on US 93 – 4 lane divided </a:t>
            </a:r>
            <a:r>
              <a:rPr lang="en-US" sz="2400" dirty="0" err="1">
                <a:solidFill>
                  <a:prstClr val="black"/>
                </a:solidFill>
                <a:cs typeface="Arial" pitchFamily="34" charset="0"/>
              </a:rPr>
              <a:t>hwy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Initiated a Tier 1 EIS for Wickenburg to Nogales</a:t>
            </a:r>
          </a:p>
          <a:p>
            <a:pPr marL="342900" indent="-34290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Continue working with Mexico to ensure connectivity</a:t>
            </a:r>
          </a:p>
        </p:txBody>
      </p:sp>
    </p:spTree>
    <p:extLst>
      <p:ext uri="{BB962C8B-B14F-4D97-AF65-F5344CB8AC3E}">
        <p14:creationId xmlns:p14="http://schemas.microsoft.com/office/powerpoint/2010/main" val="214638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 body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53757" y="1317812"/>
            <a:ext cx="8065060" cy="508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3800" u="sng" dirty="0">
                <a:solidFill>
                  <a:prstClr val="black"/>
                </a:solidFill>
              </a:rPr>
              <a:t>Under Construction: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</a:rPr>
              <a:t>I-11 Boulder City Bypass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</a:rPr>
              <a:t>US 95 NW Phase 3A – Centennial Bowl </a:t>
            </a:r>
          </a:p>
          <a:p>
            <a:pPr marL="0" indent="0">
              <a:buNone/>
              <a:defRPr/>
            </a:pPr>
            <a:r>
              <a:rPr lang="en-US" sz="3800" u="sng" dirty="0">
                <a:solidFill>
                  <a:prstClr val="black"/>
                </a:solidFill>
              </a:rPr>
              <a:t>Planned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</a:rPr>
              <a:t>US 95 NW Phase 2B/5 – Durango to Kyle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</a:rPr>
              <a:t>US 95 - S.O. Tonopah – passing lanes, shoulder widening 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</a:rPr>
              <a:t>US 95 – additional safety projects</a:t>
            </a:r>
            <a:br>
              <a:rPr lang="en-US" sz="3000" dirty="0">
                <a:solidFill>
                  <a:prstClr val="black"/>
                </a:solidFill>
              </a:rPr>
            </a:br>
            <a:br>
              <a:rPr lang="en-US" sz="3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58175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0000BF"/>
                </a:solidFill>
                <a:latin typeface="Trebuchet MS" pitchFamily="34" charset="0"/>
              </a:rPr>
              <a:t>Nevada Update </a:t>
            </a:r>
          </a:p>
        </p:txBody>
      </p:sp>
    </p:spTree>
    <p:extLst>
      <p:ext uri="{BB962C8B-B14F-4D97-AF65-F5344CB8AC3E}">
        <p14:creationId xmlns:p14="http://schemas.microsoft.com/office/powerpoint/2010/main" val="243351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 body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53757" y="1317812"/>
            <a:ext cx="8065060" cy="449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800" dirty="0">
                <a:solidFill>
                  <a:prstClr val="black"/>
                </a:solidFill>
              </a:rPr>
              <a:t>Freight – Highway, Rail, …</a:t>
            </a:r>
          </a:p>
          <a:p>
            <a:pPr>
              <a:defRPr/>
            </a:pPr>
            <a:r>
              <a:rPr lang="en-US" sz="3800" dirty="0">
                <a:solidFill>
                  <a:prstClr val="black"/>
                </a:solidFill>
              </a:rPr>
              <a:t>Energy – Electric Highway</a:t>
            </a:r>
          </a:p>
          <a:p>
            <a:pPr lvl="1">
              <a:defRPr/>
            </a:pPr>
            <a:r>
              <a:rPr lang="en-US" sz="3100" dirty="0">
                <a:solidFill>
                  <a:prstClr val="black"/>
                </a:solidFill>
              </a:rPr>
              <a:t>Charging stations</a:t>
            </a:r>
          </a:p>
          <a:p>
            <a:pPr lvl="1">
              <a:defRPr/>
            </a:pPr>
            <a:r>
              <a:rPr lang="en-US" sz="3100" dirty="0">
                <a:solidFill>
                  <a:prstClr val="black"/>
                </a:solidFill>
              </a:rPr>
              <a:t>Energy Generation and Transmission</a:t>
            </a:r>
          </a:p>
          <a:p>
            <a:pPr lvl="1">
              <a:defRPr/>
            </a:pPr>
            <a:r>
              <a:rPr lang="en-US" sz="3100" dirty="0">
                <a:solidFill>
                  <a:prstClr val="black"/>
                </a:solidFill>
              </a:rPr>
              <a:t>Future “Solar Highway”</a:t>
            </a:r>
          </a:p>
          <a:p>
            <a:pPr>
              <a:defRPr/>
            </a:pPr>
            <a:r>
              <a:rPr lang="en-US" sz="3800" dirty="0">
                <a:solidFill>
                  <a:prstClr val="black"/>
                </a:solidFill>
              </a:rPr>
              <a:t>Communications </a:t>
            </a:r>
          </a:p>
          <a:p>
            <a:pPr>
              <a:defRPr/>
            </a:pPr>
            <a:r>
              <a:rPr lang="en-US" sz="3400" dirty="0">
                <a:solidFill>
                  <a:prstClr val="black"/>
                </a:solidFill>
              </a:rPr>
              <a:t>Emerging Technologies</a:t>
            </a: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</a:rPr>
              <a:t>Autonomous/Connected vehicles</a:t>
            </a:r>
          </a:p>
          <a:p>
            <a:pPr lvl="1">
              <a:defRPr/>
            </a:pPr>
            <a:r>
              <a:rPr lang="en-US" sz="3000" dirty="0" err="1">
                <a:solidFill>
                  <a:prstClr val="black"/>
                </a:solidFill>
              </a:rPr>
              <a:t>Hyerloop</a:t>
            </a:r>
            <a:r>
              <a:rPr lang="en-US" sz="3000" dirty="0">
                <a:solidFill>
                  <a:prstClr val="black"/>
                </a:solidFill>
              </a:rPr>
              <a:t> or other potential transportation modes and technologies</a:t>
            </a:r>
            <a:br>
              <a:rPr lang="en-US" sz="3000" dirty="0">
                <a:solidFill>
                  <a:prstClr val="black"/>
                </a:solidFill>
              </a:rPr>
            </a:br>
            <a:br>
              <a:rPr lang="en-US" sz="3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58175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0000BF"/>
                </a:solidFill>
                <a:latin typeface="Trebuchet MS" pitchFamily="34" charset="0"/>
              </a:rPr>
              <a:t>Partnering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595" y="5706140"/>
            <a:ext cx="666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Disclaimer:  This list is not an endorsement or commitment of referenced initiatives or technologies, only a reference to potential future partnership opportunities in the development of the corridor.</a:t>
            </a:r>
          </a:p>
        </p:txBody>
      </p:sp>
    </p:spTree>
    <p:extLst>
      <p:ext uri="{BB962C8B-B14F-4D97-AF65-F5344CB8AC3E}">
        <p14:creationId xmlns:p14="http://schemas.microsoft.com/office/powerpoint/2010/main" val="187757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5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12687</TotalTime>
  <Words>1073</Words>
  <Application>Microsoft Office PowerPoint</Application>
  <PresentationFormat>On-screen Show (4:3)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Tahoma</vt:lpstr>
      <vt:lpstr>Trebuchet MS</vt:lpstr>
      <vt:lpstr>Wingdings</vt:lpstr>
      <vt:lpstr>Office Theme</vt:lpstr>
      <vt:lpstr>3_Office Theme</vt:lpstr>
      <vt:lpstr>PowerPoint Presentation</vt:lpstr>
      <vt:lpstr>PowerPoint Presentation</vt:lpstr>
      <vt:lpstr>What Did this Study Entail?</vt:lpstr>
      <vt:lpstr>Corridor Vision</vt:lpstr>
      <vt:lpstr>Corridor Justification</vt:lpstr>
      <vt:lpstr>Business Case:  Generating Prosperity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Nevada 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Barron Lauderbaugh</dc:creator>
  <cp:lastModifiedBy>Verre, Kevin F</cp:lastModifiedBy>
  <cp:revision>65</cp:revision>
  <cp:lastPrinted>2017-06-21T18:56:34Z</cp:lastPrinted>
  <dcterms:created xsi:type="dcterms:W3CDTF">2015-07-27T18:03:58Z</dcterms:created>
  <dcterms:modified xsi:type="dcterms:W3CDTF">2017-06-21T19:15:05Z</dcterms:modified>
</cp:coreProperties>
</file>